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1630" r:id="rId2"/>
    <p:sldId id="1731" r:id="rId3"/>
    <p:sldId id="1660" r:id="rId4"/>
    <p:sldId id="1835" r:id="rId5"/>
    <p:sldId id="1709" r:id="rId6"/>
    <p:sldId id="1862" r:id="rId7"/>
    <p:sldId id="1863" r:id="rId8"/>
    <p:sldId id="1864" r:id="rId9"/>
    <p:sldId id="1865" r:id="rId10"/>
    <p:sldId id="1724" r:id="rId11"/>
    <p:sldId id="1866" r:id="rId12"/>
    <p:sldId id="1867" r:id="rId13"/>
    <p:sldId id="170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65"/>
    <p:restoredTop sz="96327"/>
  </p:normalViewPr>
  <p:slideViewPr>
    <p:cSldViewPr snapToGrid="0" snapToObjects="1" showGuides="1">
      <p:cViewPr varScale="1">
        <p:scale>
          <a:sx n="159" d="100"/>
          <a:sy n="159" d="100"/>
        </p:scale>
        <p:origin x="102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DD86D-03FA-5B46-BC05-1D8A2E1B4FFA}" type="datetimeFigureOut">
              <a:rPr lang="de-DE" smtClean="0"/>
              <a:t>28.08.2024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FBC5F-CD1D-1A49-989E-8153CDEC1007}" type="slidenum">
              <a:rPr lang="de-DE" smtClean="0"/>
              <a:t>‹Nr.›</a:t>
            </a:fld>
            <a:endParaRPr lang="de-DE"/>
          </a:p>
        </p:txBody>
      </p:sp>
    </p:spTree>
    <p:extLst>
      <p:ext uri="{BB962C8B-B14F-4D97-AF65-F5344CB8AC3E}">
        <p14:creationId xmlns:p14="http://schemas.microsoft.com/office/powerpoint/2010/main" val="252217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8C09A-961C-6540-AF0A-EC6312BFCCB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F04CA79-FDE3-C048-94B0-F45F3DA48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FF5EA00-2665-0144-808A-2C37FC27DEFE}"/>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5" name="Fußzeilenplatzhalter 4">
            <a:extLst>
              <a:ext uri="{FF2B5EF4-FFF2-40B4-BE49-F238E27FC236}">
                <a16:creationId xmlns:a16="http://schemas.microsoft.com/office/drawing/2014/main" id="{0819659E-647D-2E49-9ECF-ECCBD5AB0CC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240555-8C4D-4F49-8187-E91C073AFB8D}"/>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402811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EB27F-01BA-A04F-9E4C-5C49A56B15F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069B5A0-5328-C54F-9095-14634B7AACA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DE7A0E-162C-8D40-BE61-05939EF73D00}"/>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5" name="Fußzeilenplatzhalter 4">
            <a:extLst>
              <a:ext uri="{FF2B5EF4-FFF2-40B4-BE49-F238E27FC236}">
                <a16:creationId xmlns:a16="http://schemas.microsoft.com/office/drawing/2014/main" id="{ECE9FFA8-A03C-3342-9987-FD6AF54E87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A3466A-888A-8B40-99B2-912F76C86BA3}"/>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404134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3FB0A4-BC68-9842-9839-18BAEB92E83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574E62E-83A7-3E4D-8DA1-0E498910BD0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7A855C-973A-E448-A947-8FA4461DEF3D}"/>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5" name="Fußzeilenplatzhalter 4">
            <a:extLst>
              <a:ext uri="{FF2B5EF4-FFF2-40B4-BE49-F238E27FC236}">
                <a16:creationId xmlns:a16="http://schemas.microsoft.com/office/drawing/2014/main" id="{45E9E3A3-7298-0D45-BDA8-8C1CE15B36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E0F391-F6D8-3941-A9C1-8778B7533366}"/>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145811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12192000" cy="6858000"/>
          </a:xfrm>
          <a:prstGeom prst="rect">
            <a:avLst/>
          </a:prstGeom>
          <a:solidFill>
            <a:schemeClr val="tx1">
              <a:lumMod val="10000"/>
              <a:lumOff val="90000"/>
            </a:schemeClr>
          </a:solidFill>
        </p:spPr>
        <p:txBody>
          <a:bodyPr tIns="1548000" anchor="ct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91892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SCPT001">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ctr">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ctr">
              <a:defRPr sz="4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9617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SCPT0082">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1101795" y="1563149"/>
            <a:ext cx="5063147" cy="3276728"/>
          </a:xfrm>
          <a:custGeom>
            <a:avLst/>
            <a:gdLst>
              <a:gd name="connsiteX0" fmla="*/ 0 w 3797360"/>
              <a:gd name="connsiteY0" fmla="*/ 0 h 2457546"/>
              <a:gd name="connsiteX1" fmla="*/ 3797360 w 3797360"/>
              <a:gd name="connsiteY1" fmla="*/ 0 h 2457546"/>
              <a:gd name="connsiteX2" fmla="*/ 3797360 w 3797360"/>
              <a:gd name="connsiteY2" fmla="*/ 2457546 h 2457546"/>
              <a:gd name="connsiteX3" fmla="*/ 0 w 3797360"/>
              <a:gd name="connsiteY3" fmla="*/ 2457546 h 2457546"/>
            </a:gdLst>
            <a:ahLst/>
            <a:cxnLst>
              <a:cxn ang="0">
                <a:pos x="connsiteX0" y="connsiteY0"/>
              </a:cxn>
              <a:cxn ang="0">
                <a:pos x="connsiteX1" y="connsiteY1"/>
              </a:cxn>
              <a:cxn ang="0">
                <a:pos x="connsiteX2" y="connsiteY2"/>
              </a:cxn>
              <a:cxn ang="0">
                <a:pos x="connsiteX3" y="connsiteY3"/>
              </a:cxn>
            </a:cxnLst>
            <a:rect l="l" t="t" r="r" b="b"/>
            <a:pathLst>
              <a:path w="3797360" h="2457546">
                <a:moveTo>
                  <a:pt x="0" y="0"/>
                </a:moveTo>
                <a:lnTo>
                  <a:pt x="3797360" y="0"/>
                </a:lnTo>
                <a:lnTo>
                  <a:pt x="3797360" y="2457546"/>
                </a:lnTo>
                <a:lnTo>
                  <a:pt x="0" y="2457546"/>
                </a:lnTo>
                <a:close/>
              </a:path>
            </a:pathLst>
          </a:custGeom>
          <a:solidFill>
            <a:schemeClr val="tx2">
              <a:lumMod val="10000"/>
              <a:lumOff val="90000"/>
            </a:schemeClr>
          </a:solidFill>
          <a:ln w="19050">
            <a:noFill/>
          </a:ln>
        </p:spPr>
        <p:txBody>
          <a:bodyPr wrap="square" lIns="0" tIns="91440" rIns="0" bIns="457200" anchor="b">
            <a:noAutofit/>
          </a:bodyPr>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13665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SCPT00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0EB3B1-E82D-4771-84F3-EA3D4EC04618}"/>
              </a:ext>
            </a:extLst>
          </p:cNvPr>
          <p:cNvSpPr>
            <a:spLocks noGrp="1"/>
          </p:cNvSpPr>
          <p:nvPr>
            <p:ph type="pic" sz="quarter" idx="11" hasCustomPrompt="1"/>
          </p:nvPr>
        </p:nvSpPr>
        <p:spPr>
          <a:xfrm>
            <a:off x="1" y="2"/>
            <a:ext cx="12191999" cy="3779519"/>
          </a:xfrm>
          <a:custGeom>
            <a:avLst/>
            <a:gdLst>
              <a:gd name="connsiteX0" fmla="*/ 0 w 11090958"/>
              <a:gd name="connsiteY0" fmla="*/ 0 h 4324350"/>
              <a:gd name="connsiteX1" fmla="*/ 11090958 w 11090958"/>
              <a:gd name="connsiteY1" fmla="*/ 0 h 4324350"/>
              <a:gd name="connsiteX2" fmla="*/ 11090958 w 11090958"/>
              <a:gd name="connsiteY2" fmla="*/ 4324350 h 4324350"/>
              <a:gd name="connsiteX3" fmla="*/ 0 w 11090958"/>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11090958" h="4324350">
                <a:moveTo>
                  <a:pt x="0" y="0"/>
                </a:moveTo>
                <a:lnTo>
                  <a:pt x="11090958" y="0"/>
                </a:lnTo>
                <a:lnTo>
                  <a:pt x="11090958" y="4324350"/>
                </a:lnTo>
                <a:lnTo>
                  <a:pt x="0" y="4324350"/>
                </a:lnTo>
                <a:close/>
              </a:path>
            </a:pathLst>
          </a:custGeom>
          <a:solidFill>
            <a:schemeClr val="bg1">
              <a:lumMod val="95000"/>
            </a:schemeClr>
          </a:solidFill>
          <a:ln>
            <a:noFill/>
          </a:ln>
        </p:spPr>
        <p:txBody>
          <a:bodyPr wrap="square" bIns="457200" anchor="b">
            <a:noAutofit/>
          </a:bodyPr>
          <a:lstStyle>
            <a:lvl1pPr algn="ctr">
              <a:buNone/>
              <a:defRPr sz="1333">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63539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9046E-DF7B-6649-A3DC-EFCAC57CAD6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C4F0617-068C-2E4F-BDC1-382B959E117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2D626E-F90C-9043-BB2F-8FF79610E904}"/>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5" name="Fußzeilenplatzhalter 4">
            <a:extLst>
              <a:ext uri="{FF2B5EF4-FFF2-40B4-BE49-F238E27FC236}">
                <a16:creationId xmlns:a16="http://schemas.microsoft.com/office/drawing/2014/main" id="{653A8DB0-A0FF-4B46-95B3-FA6EE455356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59787B-F34B-454C-8329-319522B838F7}"/>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35470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3A2E2-C699-3A41-8C05-786C44ECB16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4FEE476-2694-BD46-86E9-4DF4C3A257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B893612-EEC9-7D44-B15F-47F21D6ADFE5}"/>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5" name="Fußzeilenplatzhalter 4">
            <a:extLst>
              <a:ext uri="{FF2B5EF4-FFF2-40B4-BE49-F238E27FC236}">
                <a16:creationId xmlns:a16="http://schemas.microsoft.com/office/drawing/2014/main" id="{C9328E55-A8E6-614D-A6C8-8CB0A0E450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3D45527-4B52-E24C-BF55-1688A9FD1747}"/>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340655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9FE9C-FC07-E14D-9F93-68CEFFB172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E28A007-0003-8546-BA0B-B7C077234B3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DB10668-956A-C244-897A-DCDE14B11D7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B92B774-6DD4-484F-BA08-8710A4C03ECC}"/>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6" name="Fußzeilenplatzhalter 5">
            <a:extLst>
              <a:ext uri="{FF2B5EF4-FFF2-40B4-BE49-F238E27FC236}">
                <a16:creationId xmlns:a16="http://schemas.microsoft.com/office/drawing/2014/main" id="{611E4728-1521-F04E-BA27-97AE29524B6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08F1E38-B921-A743-8A54-B87599DAD982}"/>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18249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B389A-2371-6F45-92D6-06F5ED417E7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65AB914-51CE-F14F-A686-E0A8E05DC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FF55EAE-2064-D345-B901-B4E439BECAF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921894-006F-7B42-BEC3-1CD6E20F6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ACA217B-94A9-894D-A1AA-AA91653125F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71BD585-6FB4-D94A-98F6-38B8109E58CD}"/>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8" name="Fußzeilenplatzhalter 7">
            <a:extLst>
              <a:ext uri="{FF2B5EF4-FFF2-40B4-BE49-F238E27FC236}">
                <a16:creationId xmlns:a16="http://schemas.microsoft.com/office/drawing/2014/main" id="{AD2B8FDE-1F54-224E-BFEF-D9FE070AA80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C187EF-FAAA-C345-8249-F602F69A3FF6}"/>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405340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096B5-8CCD-6846-B849-7EAF2CE7E23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FE27ED3-ADAF-D741-8205-5963A54688DE}"/>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4" name="Fußzeilenplatzhalter 3">
            <a:extLst>
              <a:ext uri="{FF2B5EF4-FFF2-40B4-BE49-F238E27FC236}">
                <a16:creationId xmlns:a16="http://schemas.microsoft.com/office/drawing/2014/main" id="{E949E3E8-7581-7E4A-9B16-D609CA08C5B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4933882-A4D8-2E42-B7F8-209802D1F81C}"/>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323074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6BB6BC5-5BA5-2847-A301-8431A733B6C9}"/>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3" name="Fußzeilenplatzhalter 2">
            <a:extLst>
              <a:ext uri="{FF2B5EF4-FFF2-40B4-BE49-F238E27FC236}">
                <a16:creationId xmlns:a16="http://schemas.microsoft.com/office/drawing/2014/main" id="{C048444B-7F23-2345-A506-4A22B30B8B0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9730B68-BAEB-9846-BECA-28B55FC81AE4}"/>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51572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55E3A-1B04-1A4B-B26E-F7F4016ACC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5FEB8A3-ECCF-5748-95BA-8DE0C3EAC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89FFE7-BC4C-064B-AB7F-911C612C5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4CE899B-E03D-0049-9AC8-D37EF4A289E7}"/>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6" name="Fußzeilenplatzhalter 5">
            <a:extLst>
              <a:ext uri="{FF2B5EF4-FFF2-40B4-BE49-F238E27FC236}">
                <a16:creationId xmlns:a16="http://schemas.microsoft.com/office/drawing/2014/main" id="{7FE512EB-D9CC-A747-A405-4E96C119E2A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7075BC-5DF5-D748-A119-E39910441947}"/>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305210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89741-6312-A54B-B46A-160E53C26EA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895C898-505A-C742-826A-633A18EFC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633E26B-59E3-EE45-84B3-3C6F4AD87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4D2F2E3-3FE7-184B-89DA-E1FD0A77E5F0}"/>
              </a:ext>
            </a:extLst>
          </p:cNvPr>
          <p:cNvSpPr>
            <a:spLocks noGrp="1"/>
          </p:cNvSpPr>
          <p:nvPr>
            <p:ph type="dt" sz="half" idx="10"/>
          </p:nvPr>
        </p:nvSpPr>
        <p:spPr/>
        <p:txBody>
          <a:bodyPr/>
          <a:lstStyle/>
          <a:p>
            <a:fld id="{2F774FDF-5257-6A45-ACE9-C52C2EEEB2D1}" type="datetimeFigureOut">
              <a:rPr lang="de-DE" smtClean="0"/>
              <a:t>28.08.2024</a:t>
            </a:fld>
            <a:endParaRPr lang="de-DE"/>
          </a:p>
        </p:txBody>
      </p:sp>
      <p:sp>
        <p:nvSpPr>
          <p:cNvPr id="6" name="Fußzeilenplatzhalter 5">
            <a:extLst>
              <a:ext uri="{FF2B5EF4-FFF2-40B4-BE49-F238E27FC236}">
                <a16:creationId xmlns:a16="http://schemas.microsoft.com/office/drawing/2014/main" id="{D078561A-E7C0-B942-B273-8BBF83B2066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4C50743-16EB-3745-B1D8-47D329701D99}"/>
              </a:ext>
            </a:extLst>
          </p:cNvPr>
          <p:cNvSpPr>
            <a:spLocks noGrp="1"/>
          </p:cNvSpPr>
          <p:nvPr>
            <p:ph type="sldNum" sz="quarter" idx="12"/>
          </p:nvPr>
        </p:nvSpPr>
        <p:spPr/>
        <p:txBody>
          <a:bodyPr/>
          <a:lstStyle/>
          <a:p>
            <a:fld id="{741A2514-E6A4-E242-B2EB-5C789C9AD07B}" type="slidenum">
              <a:rPr lang="de-DE" smtClean="0"/>
              <a:t>‹Nr.›</a:t>
            </a:fld>
            <a:endParaRPr lang="de-DE"/>
          </a:p>
        </p:txBody>
      </p:sp>
    </p:spTree>
    <p:extLst>
      <p:ext uri="{BB962C8B-B14F-4D97-AF65-F5344CB8AC3E}">
        <p14:creationId xmlns:p14="http://schemas.microsoft.com/office/powerpoint/2010/main" val="296445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F6D73E4-31C8-3541-B8AB-403E44608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70E941C-370B-EE4F-BE4D-3F2809227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B98A71-DC50-5741-AF05-193453354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74FDF-5257-6A45-ACE9-C52C2EEEB2D1}" type="datetimeFigureOut">
              <a:rPr lang="de-DE" smtClean="0"/>
              <a:t>28.08.2024</a:t>
            </a:fld>
            <a:endParaRPr lang="de-DE"/>
          </a:p>
        </p:txBody>
      </p:sp>
      <p:sp>
        <p:nvSpPr>
          <p:cNvPr id="5" name="Fußzeilenplatzhalter 4">
            <a:extLst>
              <a:ext uri="{FF2B5EF4-FFF2-40B4-BE49-F238E27FC236}">
                <a16:creationId xmlns:a16="http://schemas.microsoft.com/office/drawing/2014/main" id="{5F76F6AC-5603-3343-9CD9-3959D10A4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FBD87F1-BCE5-7F47-87D8-F886FF894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A2514-E6A4-E242-B2EB-5C789C9AD07B}" type="slidenum">
              <a:rPr lang="de-DE" smtClean="0"/>
              <a:t>‹Nr.›</a:t>
            </a:fld>
            <a:endParaRPr lang="de-DE"/>
          </a:p>
        </p:txBody>
      </p:sp>
      <p:pic>
        <p:nvPicPr>
          <p:cNvPr id="7" name="Grafik 6">
            <a:extLst>
              <a:ext uri="{FF2B5EF4-FFF2-40B4-BE49-F238E27FC236}">
                <a16:creationId xmlns:a16="http://schemas.microsoft.com/office/drawing/2014/main" id="{E0CD2D2B-95AB-C14E-89CC-886DE4D368BD}"/>
              </a:ext>
            </a:extLst>
          </p:cNvPr>
          <p:cNvPicPr>
            <a:picLocks noChangeAspect="1"/>
          </p:cNvPicPr>
          <p:nvPr userDrawn="1"/>
        </p:nvPicPr>
        <p:blipFill>
          <a:blip r:embed="rId17"/>
          <a:srcRect/>
          <a:stretch/>
        </p:blipFill>
        <p:spPr>
          <a:xfrm>
            <a:off x="832658" y="6338468"/>
            <a:ext cx="1377142" cy="445780"/>
          </a:xfrm>
          <a:prstGeom prst="rect">
            <a:avLst/>
          </a:prstGeom>
        </p:spPr>
      </p:pic>
      <p:sp>
        <p:nvSpPr>
          <p:cNvPr id="8" name="Textfeld 7">
            <a:extLst>
              <a:ext uri="{FF2B5EF4-FFF2-40B4-BE49-F238E27FC236}">
                <a16:creationId xmlns:a16="http://schemas.microsoft.com/office/drawing/2014/main" id="{65E9BEE8-3313-7643-8B85-A222B023C1E3}"/>
              </a:ext>
            </a:extLst>
          </p:cNvPr>
          <p:cNvSpPr txBox="1"/>
          <p:nvPr userDrawn="1"/>
        </p:nvSpPr>
        <p:spPr>
          <a:xfrm>
            <a:off x="2283938" y="6310054"/>
            <a:ext cx="3422377" cy="430887"/>
          </a:xfrm>
          <a:prstGeom prst="rect">
            <a:avLst/>
          </a:prstGeom>
          <a:noFill/>
        </p:spPr>
        <p:txBody>
          <a:bodyPr wrap="square" rtlCol="0">
            <a:spAutoFit/>
          </a:bodyPr>
          <a:lstStyle/>
          <a:p>
            <a:pPr algn="l"/>
            <a:r>
              <a:rPr lang="de-DE" sz="1100" dirty="0" err="1"/>
              <a:t>www.quis.ag</a:t>
            </a:r>
            <a:endParaRPr lang="de-DE" sz="1100" dirty="0"/>
          </a:p>
          <a:p>
            <a:pPr algn="l"/>
            <a:r>
              <a:rPr lang="de-DE" sz="1100" dirty="0"/>
              <a:t>IT </a:t>
            </a:r>
            <a:r>
              <a:rPr lang="de-DE" sz="1100" i="1" dirty="0" err="1"/>
              <a:t>follows</a:t>
            </a:r>
            <a:r>
              <a:rPr lang="de-DE" sz="1100" dirty="0"/>
              <a:t> Business</a:t>
            </a:r>
          </a:p>
        </p:txBody>
      </p:sp>
      <p:sp>
        <p:nvSpPr>
          <p:cNvPr id="9" name="Shape 35">
            <a:extLst>
              <a:ext uri="{FF2B5EF4-FFF2-40B4-BE49-F238E27FC236}">
                <a16:creationId xmlns:a16="http://schemas.microsoft.com/office/drawing/2014/main" id="{C06BF894-1DC1-924E-8429-EF20ED89C857}"/>
              </a:ext>
            </a:extLst>
          </p:cNvPr>
          <p:cNvSpPr txBox="1">
            <a:spLocks/>
          </p:cNvSpPr>
          <p:nvPr userDrawn="1"/>
        </p:nvSpPr>
        <p:spPr>
          <a:xfrm>
            <a:off x="10856114" y="6378921"/>
            <a:ext cx="663441" cy="48260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de-DE" sz="1400" smtClean="0"/>
              <a:pPr/>
              <a:t>‹Nr.›</a:t>
            </a:fld>
            <a:endParaRPr lang="de-DE" dirty="0"/>
          </a:p>
        </p:txBody>
      </p:sp>
    </p:spTree>
    <p:extLst>
      <p:ext uri="{BB962C8B-B14F-4D97-AF65-F5344CB8AC3E}">
        <p14:creationId xmlns:p14="http://schemas.microsoft.com/office/powerpoint/2010/main" val="178318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 r="44"/>
          <a:stretch>
            <a:fillRect/>
          </a:stretch>
        </p:blipFill>
        <p:spPr/>
      </p:pic>
      <p:sp>
        <p:nvSpPr>
          <p:cNvPr id="7" name="Rectangle 6"/>
          <p:cNvSpPr/>
          <p:nvPr/>
        </p:nvSpPr>
        <p:spPr bwMode="auto">
          <a:xfrm>
            <a:off x="0" y="1"/>
            <a:ext cx="12192000" cy="6857999"/>
          </a:xfrm>
          <a:prstGeom prst="rect">
            <a:avLst/>
          </a:prstGeom>
          <a:solidFill>
            <a:schemeClr val="accent1">
              <a:alpha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6" name="Rectangle 35"/>
          <p:cNvSpPr/>
          <p:nvPr/>
        </p:nvSpPr>
        <p:spPr>
          <a:xfrm>
            <a:off x="558084" y="2632372"/>
            <a:ext cx="11015731" cy="1077218"/>
          </a:xfrm>
          <a:prstGeom prst="rect">
            <a:avLst/>
          </a:prstGeom>
          <a:ln>
            <a:noFill/>
          </a:ln>
        </p:spPr>
        <p:txBody>
          <a:bodyPr wrap="square" anchor="ctr">
            <a:spAutoFit/>
          </a:bodyPr>
          <a:lstStyle/>
          <a:p>
            <a:pPr algn="ctr"/>
            <a:r>
              <a:rPr lang="en-US" sz="6400" b="1" dirty="0">
                <a:solidFill>
                  <a:schemeClr val="bg1"/>
                </a:solidFill>
              </a:rPr>
              <a:t>Power BI</a:t>
            </a:r>
            <a:endParaRPr lang="en-US" sz="5867" b="1" dirty="0">
              <a:solidFill>
                <a:schemeClr val="bg1"/>
              </a:solidFill>
            </a:endParaRPr>
          </a:p>
        </p:txBody>
      </p:sp>
      <p:sp>
        <p:nvSpPr>
          <p:cNvPr id="6" name="Rectangle 36">
            <a:extLst>
              <a:ext uri="{FF2B5EF4-FFF2-40B4-BE49-F238E27FC236}">
                <a16:creationId xmlns:a16="http://schemas.microsoft.com/office/drawing/2014/main" id="{46FC85EB-2006-644A-8508-529CC1BFFBAA}"/>
              </a:ext>
            </a:extLst>
          </p:cNvPr>
          <p:cNvSpPr/>
          <p:nvPr/>
        </p:nvSpPr>
        <p:spPr>
          <a:xfrm>
            <a:off x="618186" y="4154702"/>
            <a:ext cx="10955629" cy="423449"/>
          </a:xfrm>
          <a:prstGeom prst="rect">
            <a:avLst/>
          </a:prstGeom>
        </p:spPr>
        <p:txBody>
          <a:bodyPr wrap="square" anchor="t">
            <a:spAutoFit/>
          </a:bodyPr>
          <a:lstStyle/>
          <a:p>
            <a:pPr algn="ctr">
              <a:lnSpc>
                <a:spcPct val="150000"/>
              </a:lnSpc>
            </a:pPr>
            <a:r>
              <a:rPr lang="en-US" sz="1600" b="1" dirty="0">
                <a:solidFill>
                  <a:schemeClr val="bg1"/>
                </a:solidFill>
              </a:rPr>
              <a:t>MIS und </a:t>
            </a:r>
            <a:r>
              <a:rPr lang="en-US" sz="1600" b="1" dirty="0" err="1">
                <a:solidFill>
                  <a:schemeClr val="bg1"/>
                </a:solidFill>
              </a:rPr>
              <a:t>Kennzahlensysteme</a:t>
            </a:r>
            <a:endParaRPr lang="en-US" sz="1600" dirty="0">
              <a:solidFill>
                <a:schemeClr val="bg1"/>
              </a:solidFill>
            </a:endParaRPr>
          </a:p>
        </p:txBody>
      </p:sp>
      <p:sp>
        <p:nvSpPr>
          <p:cNvPr id="8" name="Rectangle 36">
            <a:extLst>
              <a:ext uri="{FF2B5EF4-FFF2-40B4-BE49-F238E27FC236}">
                <a16:creationId xmlns:a16="http://schemas.microsoft.com/office/drawing/2014/main" id="{7F716AF2-388A-F549-9F38-F377617C38F6}"/>
              </a:ext>
            </a:extLst>
          </p:cNvPr>
          <p:cNvSpPr/>
          <p:nvPr/>
        </p:nvSpPr>
        <p:spPr>
          <a:xfrm>
            <a:off x="627613" y="6130236"/>
            <a:ext cx="10955629" cy="423449"/>
          </a:xfrm>
          <a:prstGeom prst="rect">
            <a:avLst/>
          </a:prstGeom>
        </p:spPr>
        <p:txBody>
          <a:bodyPr wrap="square" anchor="t">
            <a:spAutoFit/>
          </a:bodyPr>
          <a:lstStyle/>
          <a:p>
            <a:pPr algn="ctr">
              <a:lnSpc>
                <a:spcPct val="150000"/>
              </a:lnSpc>
            </a:pPr>
            <a:r>
              <a:rPr lang="en-US" sz="1600" b="1" dirty="0">
                <a:solidFill>
                  <a:schemeClr val="bg1"/>
                </a:solidFill>
              </a:rPr>
              <a:t>IT </a:t>
            </a:r>
            <a:r>
              <a:rPr lang="en-US" sz="1600" b="1" i="1" dirty="0">
                <a:solidFill>
                  <a:schemeClr val="bg1"/>
                </a:solidFill>
              </a:rPr>
              <a:t>follows</a:t>
            </a:r>
            <a:r>
              <a:rPr lang="en-US" sz="1600" b="1" dirty="0">
                <a:solidFill>
                  <a:schemeClr val="bg1"/>
                </a:solidFill>
              </a:rPr>
              <a:t> Business</a:t>
            </a:r>
            <a:endParaRPr lang="en-US" sz="1600" dirty="0">
              <a:solidFill>
                <a:schemeClr val="bg1"/>
              </a:solidFill>
            </a:endParaRPr>
          </a:p>
        </p:txBody>
      </p:sp>
      <p:pic>
        <p:nvPicPr>
          <p:cNvPr id="9" name="Grafik 8">
            <a:extLst>
              <a:ext uri="{FF2B5EF4-FFF2-40B4-BE49-F238E27FC236}">
                <a16:creationId xmlns:a16="http://schemas.microsoft.com/office/drawing/2014/main" id="{F74B5691-CCBA-FB4F-8C26-85C587DB02AF}"/>
              </a:ext>
            </a:extLst>
          </p:cNvPr>
          <p:cNvPicPr>
            <a:picLocks noChangeAspect="1"/>
          </p:cNvPicPr>
          <p:nvPr/>
        </p:nvPicPr>
        <p:blipFill>
          <a:blip r:embed="rId3"/>
          <a:srcRect/>
          <a:stretch/>
        </p:blipFill>
        <p:spPr>
          <a:xfrm>
            <a:off x="9703725" y="304315"/>
            <a:ext cx="1735801" cy="561878"/>
          </a:xfrm>
          <a:prstGeom prst="rect">
            <a:avLst/>
          </a:prstGeom>
        </p:spPr>
      </p:pic>
    </p:spTree>
    <p:extLst>
      <p:ext uri="{BB962C8B-B14F-4D97-AF65-F5344CB8AC3E}">
        <p14:creationId xmlns:p14="http://schemas.microsoft.com/office/powerpoint/2010/main" val="129609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after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0023" y="1188720"/>
            <a:ext cx="6884175" cy="4067923"/>
            <a:chOff x="2738674" y="1294646"/>
            <a:chExt cx="7369518" cy="435471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674" y="1294646"/>
              <a:ext cx="7369518" cy="4354716"/>
            </a:xfrm>
            <a:prstGeom prst="rect">
              <a:avLst/>
            </a:prstGeom>
          </p:spPr>
        </p:pic>
        <p:sp>
          <p:nvSpPr>
            <p:cNvPr id="13" name="Rectangle 12"/>
            <p:cNvSpPr/>
            <p:nvPr/>
          </p:nvSpPr>
          <p:spPr>
            <a:xfrm>
              <a:off x="3714728" y="1695474"/>
              <a:ext cx="5420105" cy="35077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grpSp>
      <p:sp>
        <p:nvSpPr>
          <p:cNvPr id="15" name="Rectangle 14"/>
          <p:cNvSpPr/>
          <p:nvPr/>
        </p:nvSpPr>
        <p:spPr>
          <a:xfrm>
            <a:off x="7124998" y="1956698"/>
            <a:ext cx="1333277" cy="72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16" name="Title 2"/>
          <p:cNvSpPr txBox="1">
            <a:spLocks/>
          </p:cNvSpPr>
          <p:nvPr/>
        </p:nvSpPr>
        <p:spPr>
          <a:xfrm>
            <a:off x="7124997" y="1188720"/>
            <a:ext cx="4705641" cy="738664"/>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800" b="1" dirty="0">
                <a:solidFill>
                  <a:schemeClr val="accent2"/>
                </a:solidFill>
              </a:rPr>
              <a:t>Aufbau MIS</a:t>
            </a:r>
            <a:endParaRPr lang="de-DE" sz="3200" b="1" dirty="0">
              <a:solidFill>
                <a:schemeClr val="accent2"/>
              </a:solidFill>
            </a:endParaRPr>
          </a:p>
        </p:txBody>
      </p:sp>
      <p:sp>
        <p:nvSpPr>
          <p:cNvPr id="17" name="Footer Text"/>
          <p:cNvSpPr txBox="1"/>
          <p:nvPr/>
        </p:nvSpPr>
        <p:spPr>
          <a:xfrm>
            <a:off x="7124998" y="2309687"/>
            <a:ext cx="4543627" cy="2674515"/>
          </a:xfrm>
          <a:prstGeom prst="rect">
            <a:avLst/>
          </a:prstGeom>
          <a:noFill/>
        </p:spPr>
        <p:txBody>
          <a:bodyPr wrap="square" lIns="0" tIns="0" rIns="0" bIns="0" rtlCol="0">
            <a:spAutoFit/>
          </a:bodyPr>
          <a:lstStyle/>
          <a:p>
            <a:pPr>
              <a:lnSpc>
                <a:spcPct val="150000"/>
              </a:lnSpc>
            </a:pPr>
            <a:r>
              <a:rPr lang="de-DE" sz="1467" dirty="0">
                <a:solidFill>
                  <a:schemeClr val="bg1">
                    <a:lumMod val="50000"/>
                  </a:schemeClr>
                </a:solidFill>
              </a:rPr>
              <a:t>Auf der rechten Seite können sie einen Beispielaufbau eines MIS über ein Unternehmen hinweg sehen. </a:t>
            </a:r>
          </a:p>
          <a:p>
            <a:pPr>
              <a:lnSpc>
                <a:spcPct val="150000"/>
              </a:lnSpc>
            </a:pPr>
            <a:r>
              <a:rPr lang="de-DE" sz="1467" dirty="0">
                <a:solidFill>
                  <a:schemeClr val="bg1">
                    <a:lumMod val="50000"/>
                  </a:schemeClr>
                </a:solidFill>
              </a:rPr>
              <a:t>Hier kann man sehen, dass die Führungsebene die Übersicht über alle Hauptkennzahlen der einzelnen Abteilungen hat und bis auf die letzte Ebene Navigieren kann. Jede Abteilung hat sein eigenes Dashboard mit den relevanten Kennzahlen und kann auf dessen Berichte zugreifen.</a:t>
            </a:r>
          </a:p>
        </p:txBody>
      </p:sp>
      <p:sp>
        <p:nvSpPr>
          <p:cNvPr id="18" name="Rounded Rectangle 17"/>
          <p:cNvSpPr/>
          <p:nvPr/>
        </p:nvSpPr>
        <p:spPr bwMode="auto">
          <a:xfrm>
            <a:off x="7124997" y="5188856"/>
            <a:ext cx="4543628" cy="960848"/>
          </a:xfrm>
          <a:prstGeom prst="roundRect">
            <a:avLst>
              <a:gd name="adj" fmla="val 5867"/>
            </a:avLst>
          </a:prstGeom>
          <a:solidFill>
            <a:schemeClr val="accent2"/>
          </a:solidFill>
          <a:ln w="9525">
            <a:noFill/>
            <a:round/>
            <a:headEnd/>
            <a:tailEnd/>
          </a:ln>
        </p:spPr>
        <p:txBody>
          <a:bodyPr vert="horz" wrap="square" lIns="121920" tIns="60960" rIns="121920" bIns="60960" numCol="1" rtlCol="0" anchor="ctr" anchorCtr="0" compatLnSpc="1">
            <a:prstTxWarp prst="textNoShape">
              <a:avLst/>
            </a:prstTxWarp>
          </a:bodyPr>
          <a:lstStyle/>
          <a:p>
            <a:pPr>
              <a:lnSpc>
                <a:spcPct val="150000"/>
              </a:lnSpc>
            </a:pPr>
            <a:r>
              <a:rPr lang="de-DE" sz="1333" dirty="0">
                <a:solidFill>
                  <a:schemeClr val="bg1"/>
                </a:solidFill>
              </a:rPr>
              <a:t>Tipp: Dashboards können Rechtegesteuert werden, so kann für jeden Nutzer festgelegt werden, welche Dashboards und Berichte dieser sehen darf.</a:t>
            </a:r>
          </a:p>
        </p:txBody>
      </p:sp>
      <p:pic>
        <p:nvPicPr>
          <p:cNvPr id="5" name="Bildplatzhalter 4">
            <a:extLst>
              <a:ext uri="{FF2B5EF4-FFF2-40B4-BE49-F238E27FC236}">
                <a16:creationId xmlns:a16="http://schemas.microsoft.com/office/drawing/2014/main" id="{35A3C52B-07FF-9C04-FAA5-E016BFAA470F}"/>
              </a:ext>
            </a:extLst>
          </p:cNvPr>
          <p:cNvPicPr>
            <a:picLocks noGrp="1" noChangeAspect="1"/>
          </p:cNvPicPr>
          <p:nvPr>
            <p:ph type="pic" sz="quarter" idx="12"/>
          </p:nvPr>
        </p:nvPicPr>
        <p:blipFill rotWithShape="1">
          <a:blip r:embed="rId3"/>
          <a:srcRect t="159" r="-471" b="-2063"/>
          <a:stretch/>
        </p:blipFill>
        <p:spPr>
          <a:xfrm>
            <a:off x="1101796" y="1584317"/>
            <a:ext cx="5063147" cy="3276728"/>
          </a:xfrm>
        </p:spPr>
      </p:pic>
    </p:spTree>
    <p:extLst>
      <p:ext uri="{BB962C8B-B14F-4D97-AF65-F5344CB8AC3E}">
        <p14:creationId xmlns:p14="http://schemas.microsoft.com/office/powerpoint/2010/main" val="3672930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5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55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7124997" y="1188720"/>
            <a:ext cx="4705641" cy="1477328"/>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800" b="1" dirty="0" err="1">
                <a:solidFill>
                  <a:schemeClr val="accent2"/>
                </a:solidFill>
              </a:rPr>
              <a:t>Dashborad</a:t>
            </a:r>
            <a:r>
              <a:rPr lang="de-DE" sz="4800" b="1" dirty="0">
                <a:solidFill>
                  <a:schemeClr val="accent2"/>
                </a:solidFill>
              </a:rPr>
              <a:t> einer Abteilung</a:t>
            </a:r>
            <a:endParaRPr lang="de-DE" sz="3200" b="1" dirty="0">
              <a:solidFill>
                <a:schemeClr val="accent2"/>
              </a:solidFill>
            </a:endParaRPr>
          </a:p>
        </p:txBody>
      </p:sp>
      <p:grpSp>
        <p:nvGrpSpPr>
          <p:cNvPr id="11" name="Group 10"/>
          <p:cNvGrpSpPr/>
          <p:nvPr/>
        </p:nvGrpSpPr>
        <p:grpSpPr>
          <a:xfrm>
            <a:off x="190023" y="1188720"/>
            <a:ext cx="6884175" cy="4067923"/>
            <a:chOff x="2738674" y="1294646"/>
            <a:chExt cx="7369518" cy="435471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674" y="1294646"/>
              <a:ext cx="7369518" cy="4354716"/>
            </a:xfrm>
            <a:prstGeom prst="rect">
              <a:avLst/>
            </a:prstGeom>
          </p:spPr>
        </p:pic>
        <p:sp>
          <p:nvSpPr>
            <p:cNvPr id="13" name="Rectangle 12"/>
            <p:cNvSpPr/>
            <p:nvPr/>
          </p:nvSpPr>
          <p:spPr>
            <a:xfrm>
              <a:off x="3714728" y="1695474"/>
              <a:ext cx="5420105" cy="35077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grpSp>
      <p:sp>
        <p:nvSpPr>
          <p:cNvPr id="15" name="Rectangle 14"/>
          <p:cNvSpPr/>
          <p:nvPr/>
        </p:nvSpPr>
        <p:spPr>
          <a:xfrm>
            <a:off x="7124998" y="2652023"/>
            <a:ext cx="1333277" cy="72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17" name="Footer Text"/>
          <p:cNvSpPr txBox="1"/>
          <p:nvPr/>
        </p:nvSpPr>
        <p:spPr>
          <a:xfrm>
            <a:off x="7124997" y="2850640"/>
            <a:ext cx="4543627" cy="1319785"/>
          </a:xfrm>
          <a:prstGeom prst="rect">
            <a:avLst/>
          </a:prstGeom>
          <a:noFill/>
        </p:spPr>
        <p:txBody>
          <a:bodyPr wrap="square" lIns="0" tIns="0" rIns="0" bIns="0" rtlCol="0">
            <a:spAutoFit/>
          </a:bodyPr>
          <a:lstStyle/>
          <a:p>
            <a:pPr>
              <a:lnSpc>
                <a:spcPct val="150000"/>
              </a:lnSpc>
            </a:pPr>
            <a:r>
              <a:rPr lang="de-DE" sz="1467" dirty="0">
                <a:solidFill>
                  <a:schemeClr val="bg1">
                    <a:lumMod val="50000"/>
                  </a:schemeClr>
                </a:solidFill>
              </a:rPr>
              <a:t>Mit diesem Dashboard hat eine Abteilung die Möglichkeit die wichtigsten Kennzahlen auf einem Blick zu haben und zu kontrollieren.</a:t>
            </a:r>
          </a:p>
          <a:p>
            <a:pPr>
              <a:lnSpc>
                <a:spcPct val="150000"/>
              </a:lnSpc>
            </a:pPr>
            <a:endParaRPr lang="de-DE" sz="1467" dirty="0">
              <a:solidFill>
                <a:schemeClr val="bg1">
                  <a:lumMod val="50000"/>
                </a:schemeClr>
              </a:solidFill>
            </a:endParaRPr>
          </a:p>
        </p:txBody>
      </p:sp>
      <p:sp>
        <p:nvSpPr>
          <p:cNvPr id="18" name="Rounded Rectangle 17"/>
          <p:cNvSpPr/>
          <p:nvPr/>
        </p:nvSpPr>
        <p:spPr bwMode="auto">
          <a:xfrm>
            <a:off x="7124996" y="3943282"/>
            <a:ext cx="4543628" cy="1319784"/>
          </a:xfrm>
          <a:prstGeom prst="roundRect">
            <a:avLst>
              <a:gd name="adj" fmla="val 5867"/>
            </a:avLst>
          </a:prstGeom>
          <a:solidFill>
            <a:schemeClr val="accent2"/>
          </a:solidFill>
          <a:ln w="9525">
            <a:noFill/>
            <a:round/>
            <a:headEnd/>
            <a:tailEnd/>
          </a:ln>
        </p:spPr>
        <p:txBody>
          <a:bodyPr vert="horz" wrap="square" lIns="121920" tIns="60960" rIns="121920" bIns="60960" numCol="1" rtlCol="0" anchor="ctr" anchorCtr="0" compatLnSpc="1">
            <a:prstTxWarp prst="textNoShape">
              <a:avLst/>
            </a:prstTxWarp>
          </a:bodyPr>
          <a:lstStyle/>
          <a:p>
            <a:pPr>
              <a:lnSpc>
                <a:spcPct val="150000"/>
              </a:lnSpc>
            </a:pPr>
            <a:r>
              <a:rPr lang="de-DE" sz="1333" dirty="0">
                <a:solidFill>
                  <a:schemeClr val="bg1"/>
                </a:solidFill>
              </a:rPr>
              <a:t>Tipp: Die OKR Herangehensweise unterstützt Sie im Prozess der Aufnahme von MIS daten und bei der Einführung, da hier die Mitarbeiter selbst über die Abteilungsrelevanten Kennzahlen entscheiden.</a:t>
            </a:r>
          </a:p>
        </p:txBody>
      </p:sp>
      <p:pic>
        <p:nvPicPr>
          <p:cNvPr id="6" name="Bildplatzhalter 5">
            <a:extLst>
              <a:ext uri="{FF2B5EF4-FFF2-40B4-BE49-F238E27FC236}">
                <a16:creationId xmlns:a16="http://schemas.microsoft.com/office/drawing/2014/main" id="{F0842E2F-4D89-ABA8-4E23-104F1893BCA9}"/>
              </a:ext>
            </a:extLst>
          </p:cNvPr>
          <p:cNvPicPr>
            <a:picLocks noGrp="1" noChangeAspect="1"/>
          </p:cNvPicPr>
          <p:nvPr>
            <p:ph type="pic" sz="quarter" idx="12"/>
          </p:nvPr>
        </p:nvPicPr>
        <p:blipFill rotWithShape="1">
          <a:blip r:embed="rId3"/>
          <a:srcRect l="25" t="-8285" r="-25" b="-6798"/>
          <a:stretch/>
        </p:blipFill>
        <p:spPr>
          <a:xfrm>
            <a:off x="1101795" y="1563149"/>
            <a:ext cx="5063147" cy="3276728"/>
          </a:xfrm>
        </p:spPr>
      </p:pic>
      <p:sp>
        <p:nvSpPr>
          <p:cNvPr id="7" name="Rechteck 6">
            <a:extLst>
              <a:ext uri="{FF2B5EF4-FFF2-40B4-BE49-F238E27FC236}">
                <a16:creationId xmlns:a16="http://schemas.microsoft.com/office/drawing/2014/main" id="{D031CC29-8332-E63F-1D31-C51A17D97567}"/>
              </a:ext>
            </a:extLst>
          </p:cNvPr>
          <p:cNvSpPr/>
          <p:nvPr/>
        </p:nvSpPr>
        <p:spPr>
          <a:xfrm>
            <a:off x="2924069" y="1930509"/>
            <a:ext cx="748604" cy="987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de-DE" sz="1050" b="1" dirty="0"/>
              <a:t>Qualität</a:t>
            </a:r>
            <a:endParaRPr lang="de-DE" sz="1200" b="1" dirty="0"/>
          </a:p>
        </p:txBody>
      </p:sp>
    </p:spTree>
    <p:extLst>
      <p:ext uri="{BB962C8B-B14F-4D97-AF65-F5344CB8AC3E}">
        <p14:creationId xmlns:p14="http://schemas.microsoft.com/office/powerpoint/2010/main" val="1792302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6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7124997" y="1188720"/>
            <a:ext cx="4876980" cy="1477328"/>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800" b="1" dirty="0">
                <a:solidFill>
                  <a:schemeClr val="accent2"/>
                </a:solidFill>
              </a:rPr>
              <a:t>Beispiel Vertriebsdashboard</a:t>
            </a:r>
            <a:endParaRPr lang="de-DE" sz="3200" b="1" dirty="0">
              <a:solidFill>
                <a:schemeClr val="accent2"/>
              </a:solidFill>
            </a:endParaRPr>
          </a:p>
        </p:txBody>
      </p:sp>
      <p:grpSp>
        <p:nvGrpSpPr>
          <p:cNvPr id="11" name="Group 10"/>
          <p:cNvGrpSpPr/>
          <p:nvPr/>
        </p:nvGrpSpPr>
        <p:grpSpPr>
          <a:xfrm>
            <a:off x="190023" y="1188720"/>
            <a:ext cx="6884175" cy="4067923"/>
            <a:chOff x="2738674" y="1294646"/>
            <a:chExt cx="7369518" cy="435471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674" y="1294646"/>
              <a:ext cx="7369518" cy="4354716"/>
            </a:xfrm>
            <a:prstGeom prst="rect">
              <a:avLst/>
            </a:prstGeom>
          </p:spPr>
        </p:pic>
        <p:sp>
          <p:nvSpPr>
            <p:cNvPr id="13" name="Rectangle 12"/>
            <p:cNvSpPr/>
            <p:nvPr/>
          </p:nvSpPr>
          <p:spPr>
            <a:xfrm>
              <a:off x="3714728" y="1695474"/>
              <a:ext cx="5420105" cy="35077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grpSp>
      <p:sp>
        <p:nvSpPr>
          <p:cNvPr id="15" name="Rectangle 14"/>
          <p:cNvSpPr/>
          <p:nvPr/>
        </p:nvSpPr>
        <p:spPr>
          <a:xfrm>
            <a:off x="7124998" y="2652023"/>
            <a:ext cx="1333277" cy="72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17" name="Footer Text"/>
          <p:cNvSpPr txBox="1"/>
          <p:nvPr/>
        </p:nvSpPr>
        <p:spPr>
          <a:xfrm>
            <a:off x="7124997" y="2850640"/>
            <a:ext cx="4543627" cy="1319785"/>
          </a:xfrm>
          <a:prstGeom prst="rect">
            <a:avLst/>
          </a:prstGeom>
          <a:noFill/>
        </p:spPr>
        <p:txBody>
          <a:bodyPr wrap="square" lIns="0" tIns="0" rIns="0" bIns="0" rtlCol="0">
            <a:spAutoFit/>
          </a:bodyPr>
          <a:lstStyle/>
          <a:p>
            <a:pPr>
              <a:lnSpc>
                <a:spcPct val="150000"/>
              </a:lnSpc>
            </a:pPr>
            <a:r>
              <a:rPr lang="de-DE" sz="1467" dirty="0">
                <a:solidFill>
                  <a:schemeClr val="bg1">
                    <a:lumMod val="50000"/>
                  </a:schemeClr>
                </a:solidFill>
              </a:rPr>
              <a:t>Mit diesem Dashboard hat eine Abteilung die Möglichkeit die wichtigsten Kennzahlen auf einem Blick zu haben und zu kontrollieren.</a:t>
            </a:r>
          </a:p>
          <a:p>
            <a:pPr>
              <a:lnSpc>
                <a:spcPct val="150000"/>
              </a:lnSpc>
            </a:pPr>
            <a:endParaRPr lang="de-DE" sz="1467" dirty="0">
              <a:solidFill>
                <a:schemeClr val="bg1">
                  <a:lumMod val="50000"/>
                </a:schemeClr>
              </a:solidFill>
            </a:endParaRPr>
          </a:p>
        </p:txBody>
      </p:sp>
      <p:sp>
        <p:nvSpPr>
          <p:cNvPr id="18" name="Rounded Rectangle 17"/>
          <p:cNvSpPr/>
          <p:nvPr/>
        </p:nvSpPr>
        <p:spPr bwMode="auto">
          <a:xfrm>
            <a:off x="7124996" y="3943282"/>
            <a:ext cx="4543628" cy="1319784"/>
          </a:xfrm>
          <a:prstGeom prst="roundRect">
            <a:avLst>
              <a:gd name="adj" fmla="val 5867"/>
            </a:avLst>
          </a:prstGeom>
          <a:solidFill>
            <a:schemeClr val="accent2"/>
          </a:solidFill>
          <a:ln w="9525">
            <a:noFill/>
            <a:round/>
            <a:headEnd/>
            <a:tailEnd/>
          </a:ln>
        </p:spPr>
        <p:txBody>
          <a:bodyPr vert="horz" wrap="square" lIns="121920" tIns="60960" rIns="121920" bIns="60960" numCol="1" rtlCol="0" anchor="ctr" anchorCtr="0" compatLnSpc="1">
            <a:prstTxWarp prst="textNoShape">
              <a:avLst/>
            </a:prstTxWarp>
          </a:bodyPr>
          <a:lstStyle/>
          <a:p>
            <a:pPr>
              <a:lnSpc>
                <a:spcPct val="150000"/>
              </a:lnSpc>
            </a:pPr>
            <a:r>
              <a:rPr lang="de-DE" sz="1333" dirty="0">
                <a:solidFill>
                  <a:schemeClr val="bg1"/>
                </a:solidFill>
              </a:rPr>
              <a:t>Tipp: Die OKR Herangehensweise unterstützt Sie im Prozess der Aufnahme von MIS daten und bei der Einführung, da hier die Mitarbeiter selbst über die Abteilungsrelevanten Kennzahlen entscheiden.</a:t>
            </a:r>
          </a:p>
        </p:txBody>
      </p:sp>
      <p:sp>
        <p:nvSpPr>
          <p:cNvPr id="7" name="Rechteck 6">
            <a:extLst>
              <a:ext uri="{FF2B5EF4-FFF2-40B4-BE49-F238E27FC236}">
                <a16:creationId xmlns:a16="http://schemas.microsoft.com/office/drawing/2014/main" id="{D031CC29-8332-E63F-1D31-C51A17D97567}"/>
              </a:ext>
            </a:extLst>
          </p:cNvPr>
          <p:cNvSpPr/>
          <p:nvPr/>
        </p:nvSpPr>
        <p:spPr>
          <a:xfrm>
            <a:off x="2924069" y="1930509"/>
            <a:ext cx="748604" cy="987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de-DE" sz="1050" b="1" dirty="0"/>
              <a:t>Qualität</a:t>
            </a:r>
            <a:endParaRPr lang="de-DE" sz="1200" b="1" dirty="0"/>
          </a:p>
        </p:txBody>
      </p:sp>
      <p:pic>
        <p:nvPicPr>
          <p:cNvPr id="5" name="Bildplatzhalter 4">
            <a:extLst>
              <a:ext uri="{FF2B5EF4-FFF2-40B4-BE49-F238E27FC236}">
                <a16:creationId xmlns:a16="http://schemas.microsoft.com/office/drawing/2014/main" id="{480A8B97-ECEE-DF9D-D029-9DA3C6E9F4F9}"/>
              </a:ext>
            </a:extLst>
          </p:cNvPr>
          <p:cNvPicPr>
            <a:picLocks noGrp="1" noChangeAspect="1"/>
          </p:cNvPicPr>
          <p:nvPr>
            <p:ph type="pic" sz="quarter" idx="12"/>
          </p:nvPr>
        </p:nvPicPr>
        <p:blipFill rotWithShape="1">
          <a:blip r:embed="rId3"/>
          <a:srcRect l="-770" t="-8882" r="-821" b="-7380"/>
          <a:stretch/>
        </p:blipFill>
        <p:spPr>
          <a:xfrm>
            <a:off x="1101795" y="1563149"/>
            <a:ext cx="5063147" cy="3276728"/>
          </a:xfrm>
        </p:spPr>
      </p:pic>
    </p:spTree>
    <p:extLst>
      <p:ext uri="{BB962C8B-B14F-4D97-AF65-F5344CB8AC3E}">
        <p14:creationId xmlns:p14="http://schemas.microsoft.com/office/powerpoint/2010/main" val="2477087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5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55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7"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B14FF1E-010E-EF44-8587-700CA33CF32D}"/>
              </a:ext>
            </a:extLst>
          </p:cNvPr>
          <p:cNvPicPr>
            <a:picLocks noChangeAspect="1"/>
          </p:cNvPicPr>
          <p:nvPr/>
        </p:nvPicPr>
        <p:blipFill>
          <a:blip r:embed="rId2"/>
          <a:srcRect/>
          <a:stretch/>
        </p:blipFill>
        <p:spPr>
          <a:xfrm>
            <a:off x="669303" y="381623"/>
            <a:ext cx="2290713" cy="626340"/>
          </a:xfrm>
          <a:prstGeom prst="rect">
            <a:avLst/>
          </a:prstGeom>
          <a:ln>
            <a:noFill/>
          </a:ln>
          <a:effectLst>
            <a:outerShdw blurRad="50800" dist="38100" sx="1000" sy="1000" algn="tl" rotWithShape="0">
              <a:prstClr val="black">
                <a:alpha val="0"/>
              </a:prstClr>
            </a:outerShdw>
          </a:effectLst>
        </p:spPr>
      </p:pic>
      <p:sp>
        <p:nvSpPr>
          <p:cNvPr id="10" name="Textfeld 9">
            <a:extLst>
              <a:ext uri="{FF2B5EF4-FFF2-40B4-BE49-F238E27FC236}">
                <a16:creationId xmlns:a16="http://schemas.microsoft.com/office/drawing/2014/main" id="{88528C7B-DC5E-364E-8880-057E5F89A216}"/>
              </a:ext>
            </a:extLst>
          </p:cNvPr>
          <p:cNvSpPr txBox="1"/>
          <p:nvPr/>
        </p:nvSpPr>
        <p:spPr>
          <a:xfrm>
            <a:off x="594619" y="1063896"/>
            <a:ext cx="2481641" cy="269304"/>
          </a:xfrm>
          <a:prstGeom prst="rect">
            <a:avLst/>
          </a:prstGeom>
          <a:noFill/>
          <a:ln w="3175" cap="flat">
            <a:noFill/>
            <a:miter lim="400000"/>
          </a:ln>
          <a:effectLst>
            <a:reflection blurRad="6350" stA="52000" endA="300" endPos="35000" dir="5400000" sy="-100000" algn="bl" rotWithShape="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e-DE" sz="1250" b="0" i="0" u="none" strike="noStrike" cap="none" spc="0" normalizeH="0" baseline="0">
                <a:ln>
                  <a:noFill/>
                </a:ln>
                <a:solidFill>
                  <a:schemeClr val="bg1">
                    <a:lumMod val="50000"/>
                  </a:schemeClr>
                </a:solidFill>
                <a:effectLst/>
                <a:uFillTx/>
                <a:latin typeface="+mj-lt"/>
                <a:ea typeface="+mj-ea"/>
                <a:cs typeface="+mj-cs"/>
                <a:sym typeface="Roboto Regular"/>
              </a:rPr>
              <a:t>IT </a:t>
            </a:r>
            <a:r>
              <a:rPr kumimoji="0" lang="de-DE" sz="1250" b="0" i="1" u="none" strike="noStrike" cap="none" spc="0" normalizeH="0" baseline="0">
                <a:ln>
                  <a:noFill/>
                </a:ln>
                <a:solidFill>
                  <a:schemeClr val="bg1">
                    <a:lumMod val="50000"/>
                  </a:schemeClr>
                </a:solidFill>
                <a:effectLst/>
                <a:uFillTx/>
                <a:latin typeface="+mj-lt"/>
                <a:ea typeface="+mj-ea"/>
                <a:cs typeface="+mj-cs"/>
                <a:sym typeface="Roboto Regular"/>
              </a:rPr>
              <a:t>follows</a:t>
            </a:r>
            <a:r>
              <a:rPr kumimoji="0" lang="de-DE" sz="1250" b="0" i="0" u="none" strike="noStrike" cap="none" spc="0" normalizeH="0" baseline="0">
                <a:ln>
                  <a:noFill/>
                </a:ln>
                <a:solidFill>
                  <a:schemeClr val="bg1">
                    <a:lumMod val="50000"/>
                  </a:schemeClr>
                </a:solidFill>
                <a:effectLst/>
                <a:uFillTx/>
                <a:latin typeface="+mj-lt"/>
                <a:ea typeface="+mj-ea"/>
                <a:cs typeface="+mj-cs"/>
                <a:sym typeface="Roboto Regular"/>
              </a:rPr>
              <a:t> Business</a:t>
            </a:r>
          </a:p>
        </p:txBody>
      </p:sp>
      <p:sp>
        <p:nvSpPr>
          <p:cNvPr id="11" name="Textfeld 10">
            <a:extLst>
              <a:ext uri="{FF2B5EF4-FFF2-40B4-BE49-F238E27FC236}">
                <a16:creationId xmlns:a16="http://schemas.microsoft.com/office/drawing/2014/main" id="{A54D0119-6620-0448-A8C8-23A96EF4EA1F}"/>
              </a:ext>
            </a:extLst>
          </p:cNvPr>
          <p:cNvSpPr txBox="1"/>
          <p:nvPr/>
        </p:nvSpPr>
        <p:spPr>
          <a:xfrm>
            <a:off x="8845815" y="4336257"/>
            <a:ext cx="1948130" cy="1460401"/>
          </a:xfrm>
          <a:prstGeom prst="rect">
            <a:avLst/>
          </a:prstGeom>
          <a:noFill/>
        </p:spPr>
        <p:txBody>
          <a:bodyPr wrap="square" lIns="0" tIns="0" rIns="0" bIns="0" rtlCol="0">
            <a:noAutofit/>
          </a:bodyPr>
          <a:lstStyle/>
          <a:p>
            <a:pPr defTabSz="914400" hangingPunct="1">
              <a:spcBef>
                <a:spcPts val="600"/>
              </a:spcBef>
            </a:pPr>
            <a:r>
              <a:rPr lang="de-DE" sz="1400" b="1" kern="1200">
                <a:solidFill>
                  <a:schemeClr val="bg1">
                    <a:lumMod val="50000"/>
                  </a:schemeClr>
                </a:solidFill>
                <a:latin typeface="+mn-lt"/>
                <a:ea typeface="+mn-ea"/>
                <a:cs typeface="+mn-cs"/>
              </a:rPr>
              <a:t>Büro Dresden</a:t>
            </a:r>
          </a:p>
          <a:p>
            <a:pPr defTabSz="914400" hangingPunct="1">
              <a:spcBef>
                <a:spcPts val="600"/>
              </a:spcBef>
            </a:pPr>
            <a:r>
              <a:rPr lang="de-DE" sz="1400" kern="1200">
                <a:solidFill>
                  <a:schemeClr val="bg1">
                    <a:lumMod val="50000"/>
                  </a:schemeClr>
                </a:solidFill>
                <a:latin typeface="+mn-lt"/>
                <a:ea typeface="+mn-ea"/>
                <a:cs typeface="+mn-cs"/>
              </a:rPr>
              <a:t>ITCS24</a:t>
            </a:r>
          </a:p>
          <a:p>
            <a:pPr defTabSz="914400" hangingPunct="1">
              <a:spcBef>
                <a:spcPts val="600"/>
              </a:spcBef>
            </a:pPr>
            <a:r>
              <a:rPr lang="de-DE" sz="1400" kern="1200">
                <a:solidFill>
                  <a:schemeClr val="bg1">
                    <a:lumMod val="50000"/>
                  </a:schemeClr>
                </a:solidFill>
                <a:latin typeface="+mn-lt"/>
                <a:ea typeface="+mn-ea"/>
                <a:cs typeface="+mn-cs"/>
              </a:rPr>
              <a:t>Gellertstraße 3a</a:t>
            </a:r>
          </a:p>
          <a:p>
            <a:pPr defTabSz="914400" hangingPunct="1"/>
            <a:r>
              <a:rPr lang="de-DE" sz="1400" kern="1200">
                <a:solidFill>
                  <a:schemeClr val="bg1">
                    <a:lumMod val="50000"/>
                  </a:schemeClr>
                </a:solidFill>
                <a:latin typeface="+mn-lt"/>
                <a:ea typeface="+mn-ea"/>
                <a:cs typeface="+mn-cs"/>
              </a:rPr>
              <a:t>01445 Radebeul</a:t>
            </a:r>
          </a:p>
          <a:p>
            <a:pPr defTabSz="914400" hangingPunct="1">
              <a:spcBef>
                <a:spcPts val="600"/>
              </a:spcBef>
            </a:pPr>
            <a:r>
              <a:rPr lang="de-DE" sz="1400" kern="1200">
                <a:solidFill>
                  <a:schemeClr val="bg1">
                    <a:lumMod val="50000"/>
                  </a:schemeClr>
                </a:solidFill>
                <a:latin typeface="+mn-lt"/>
                <a:ea typeface="+mn-ea"/>
                <a:cs typeface="+mn-cs"/>
              </a:rPr>
              <a:t>t: + 49 351 85 09 52 97</a:t>
            </a:r>
          </a:p>
        </p:txBody>
      </p:sp>
      <p:pic>
        <p:nvPicPr>
          <p:cNvPr id="12" name="Grafik 11" descr="Ein Bild, das draußen, Straße, Himmel, Gebäude enthält.&#10;&#10;Automatisch generierte Beschreibung">
            <a:extLst>
              <a:ext uri="{FF2B5EF4-FFF2-40B4-BE49-F238E27FC236}">
                <a16:creationId xmlns:a16="http://schemas.microsoft.com/office/drawing/2014/main" id="{80AE6866-1A0C-934E-B143-BC7A2B0B3C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03" r="15171"/>
          <a:stretch/>
        </p:blipFill>
        <p:spPr>
          <a:xfrm>
            <a:off x="5766164" y="1905308"/>
            <a:ext cx="2488525" cy="2375395"/>
          </a:xfrm>
          <a:prstGeom prst="rect">
            <a:avLst/>
          </a:prstGeom>
        </p:spPr>
      </p:pic>
      <p:pic>
        <p:nvPicPr>
          <p:cNvPr id="13" name="Grafik 12" descr="Ein Bild, das Himmel, draußen, Gebäude, Ziegelstein enthält.&#10;&#10;Automatisch generierte Beschreibung">
            <a:extLst>
              <a:ext uri="{FF2B5EF4-FFF2-40B4-BE49-F238E27FC236}">
                <a16:creationId xmlns:a16="http://schemas.microsoft.com/office/drawing/2014/main" id="{5417954E-57BA-F749-90E2-4C11CEBE98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39" r="26507" b="23784"/>
          <a:stretch/>
        </p:blipFill>
        <p:spPr>
          <a:xfrm>
            <a:off x="8845815" y="1905308"/>
            <a:ext cx="2488525" cy="2372645"/>
          </a:xfrm>
          <a:prstGeom prst="rect">
            <a:avLst/>
          </a:prstGeom>
        </p:spPr>
      </p:pic>
      <p:sp>
        <p:nvSpPr>
          <p:cNvPr id="14" name="Textfeld 13">
            <a:extLst>
              <a:ext uri="{FF2B5EF4-FFF2-40B4-BE49-F238E27FC236}">
                <a16:creationId xmlns:a16="http://schemas.microsoft.com/office/drawing/2014/main" id="{269B4D49-1BF7-D144-B88A-62189626537B}"/>
              </a:ext>
            </a:extLst>
          </p:cNvPr>
          <p:cNvSpPr txBox="1"/>
          <p:nvPr/>
        </p:nvSpPr>
        <p:spPr>
          <a:xfrm>
            <a:off x="602880" y="1905308"/>
            <a:ext cx="3618138" cy="3794429"/>
          </a:xfrm>
          <a:prstGeom prst="rect">
            <a:avLst/>
          </a:prstGeom>
          <a:noFill/>
        </p:spPr>
        <p:txBody>
          <a:bodyPr wrap="square" lIns="0" tIns="0" rIns="0" bIns="0" rtlCol="0">
            <a:noAutofit/>
          </a:bodyPr>
          <a:lstStyle/>
          <a:p>
            <a:pPr>
              <a:spcBef>
                <a:spcPts val="600"/>
              </a:spcBef>
            </a:pPr>
            <a:r>
              <a:rPr lang="de-DE" sz="2000" b="1">
                <a:solidFill>
                  <a:schemeClr val="bg1">
                    <a:lumMod val="50000"/>
                  </a:schemeClr>
                </a:solidFill>
              </a:rPr>
              <a:t>Dipl. BW Riccardo Sachse</a:t>
            </a:r>
          </a:p>
          <a:p>
            <a:pPr defTabSz="914400" hangingPunct="1">
              <a:spcBef>
                <a:spcPts val="600"/>
              </a:spcBef>
            </a:pPr>
            <a:r>
              <a:rPr lang="de-DE">
                <a:solidFill>
                  <a:schemeClr val="bg1">
                    <a:lumMod val="50000"/>
                  </a:schemeClr>
                </a:solidFill>
                <a:latin typeface="Segoe UI Light" panose="020B0502040204020203" pitchFamily="34" charset="0"/>
                <a:cs typeface="Segoe UI Light" panose="020B0502040204020203" pitchFamily="34" charset="0"/>
              </a:rPr>
              <a:t>CEO</a:t>
            </a:r>
          </a:p>
          <a:p>
            <a:pPr defTabSz="914400" hangingPunct="1">
              <a:spcBef>
                <a:spcPts val="600"/>
              </a:spcBef>
            </a:pPr>
            <a:r>
              <a:rPr lang="de-DE">
                <a:solidFill>
                  <a:schemeClr val="bg1">
                    <a:lumMod val="50000"/>
                  </a:schemeClr>
                </a:solidFill>
                <a:latin typeface="Segoe UI Light" panose="020B0502040204020203" pitchFamily="34" charset="0"/>
                <a:cs typeface="Segoe UI Light" panose="020B0502040204020203" pitchFamily="34" charset="0"/>
              </a:rPr>
              <a:t>Senior Consultant &amp; Agile Coach</a:t>
            </a:r>
          </a:p>
          <a:p>
            <a:pPr defTabSz="914400" hangingPunct="1">
              <a:spcBef>
                <a:spcPts val="600"/>
              </a:spcBef>
            </a:pPr>
            <a:endParaRPr lang="de-DE">
              <a:solidFill>
                <a:schemeClr val="bg1">
                  <a:lumMod val="50000"/>
                </a:schemeClr>
              </a:solidFill>
              <a:latin typeface="Segoe UI Light" panose="020B0502040204020203" pitchFamily="34" charset="0"/>
              <a:cs typeface="Segoe UI Light" panose="020B0502040204020203" pitchFamily="34" charset="0"/>
            </a:endParaRPr>
          </a:p>
          <a:p>
            <a:pPr>
              <a:spcBef>
                <a:spcPts val="600"/>
              </a:spcBef>
            </a:pPr>
            <a:r>
              <a:rPr lang="de-DE" b="1">
                <a:solidFill>
                  <a:schemeClr val="bg1">
                    <a:lumMod val="50000"/>
                  </a:schemeClr>
                </a:solidFill>
              </a:rPr>
              <a:t>ppa. Marcel Nösel</a:t>
            </a:r>
          </a:p>
          <a:p>
            <a:pPr>
              <a:spcBef>
                <a:spcPts val="600"/>
              </a:spcBef>
            </a:pPr>
            <a:r>
              <a:rPr lang="de-DE">
                <a:solidFill>
                  <a:schemeClr val="bg1">
                    <a:lumMod val="50000"/>
                  </a:schemeClr>
                </a:solidFill>
                <a:latin typeface="Segoe UI Light" panose="020B0502040204020203" pitchFamily="34" charset="0"/>
                <a:cs typeface="Segoe UI Light" panose="020B0502040204020203" pitchFamily="34" charset="0"/>
              </a:rPr>
              <a:t>COO</a:t>
            </a:r>
          </a:p>
          <a:p>
            <a:pPr>
              <a:spcBef>
                <a:spcPts val="600"/>
              </a:spcBef>
            </a:pPr>
            <a:r>
              <a:rPr lang="de-DE">
                <a:solidFill>
                  <a:schemeClr val="bg1">
                    <a:lumMod val="50000"/>
                  </a:schemeClr>
                </a:solidFill>
                <a:latin typeface="Segoe UI Light" panose="020B0502040204020203" pitchFamily="34" charset="0"/>
                <a:cs typeface="Segoe UI Light" panose="020B0502040204020203" pitchFamily="34" charset="0"/>
              </a:rPr>
              <a:t>Projektleiter / Geschäftsbereichleiter</a:t>
            </a:r>
          </a:p>
          <a:p>
            <a:pPr>
              <a:spcBef>
                <a:spcPts val="600"/>
              </a:spcBef>
            </a:pPr>
            <a:endParaRPr lang="de-DE">
              <a:solidFill>
                <a:schemeClr val="bg1">
                  <a:lumMod val="50000"/>
                </a:schemeClr>
              </a:solidFill>
              <a:latin typeface="Segoe UI Light" panose="020B0502040204020203" pitchFamily="34" charset="0"/>
              <a:cs typeface="Segoe UI Light" panose="020B0502040204020203" pitchFamily="34" charset="0"/>
            </a:endParaRPr>
          </a:p>
        </p:txBody>
      </p:sp>
      <p:sp>
        <p:nvSpPr>
          <p:cNvPr id="15" name="Textfeld 14">
            <a:extLst>
              <a:ext uri="{FF2B5EF4-FFF2-40B4-BE49-F238E27FC236}">
                <a16:creationId xmlns:a16="http://schemas.microsoft.com/office/drawing/2014/main" id="{65CBE9C7-ABCA-B14A-8246-5E70908DCD01}"/>
              </a:ext>
            </a:extLst>
          </p:cNvPr>
          <p:cNvSpPr txBox="1"/>
          <p:nvPr/>
        </p:nvSpPr>
        <p:spPr>
          <a:xfrm>
            <a:off x="5766164" y="4336257"/>
            <a:ext cx="1948130" cy="1460401"/>
          </a:xfrm>
          <a:prstGeom prst="rect">
            <a:avLst/>
          </a:prstGeom>
          <a:noFill/>
        </p:spPr>
        <p:txBody>
          <a:bodyPr wrap="square" lIns="0" tIns="0" rIns="0" bIns="0" rtlCol="0">
            <a:noAutofit/>
          </a:bodyPr>
          <a:lstStyle/>
          <a:p>
            <a:pPr>
              <a:spcBef>
                <a:spcPts val="600"/>
              </a:spcBef>
            </a:pPr>
            <a:r>
              <a:rPr lang="de-DE" sz="1400" b="1">
                <a:solidFill>
                  <a:schemeClr val="bg1">
                    <a:lumMod val="50000"/>
                  </a:schemeClr>
                </a:solidFill>
              </a:rPr>
              <a:t>Zentrale</a:t>
            </a:r>
          </a:p>
          <a:p>
            <a:pPr>
              <a:spcBef>
                <a:spcPts val="600"/>
              </a:spcBef>
            </a:pPr>
            <a:r>
              <a:rPr lang="de-DE" sz="1400">
                <a:solidFill>
                  <a:schemeClr val="bg1">
                    <a:lumMod val="50000"/>
                  </a:schemeClr>
                </a:solidFill>
              </a:rPr>
              <a:t>QUIS AG</a:t>
            </a:r>
          </a:p>
          <a:p>
            <a:pPr>
              <a:spcBef>
                <a:spcPts val="600"/>
              </a:spcBef>
            </a:pPr>
            <a:r>
              <a:rPr lang="de-DE" sz="1400">
                <a:solidFill>
                  <a:schemeClr val="bg1">
                    <a:lumMod val="50000"/>
                  </a:schemeClr>
                </a:solidFill>
              </a:rPr>
              <a:t>Schulstraße 2 - 4</a:t>
            </a:r>
            <a:br>
              <a:rPr lang="de-DE" sz="1400">
                <a:solidFill>
                  <a:schemeClr val="bg1">
                    <a:lumMod val="50000"/>
                  </a:schemeClr>
                </a:solidFill>
              </a:rPr>
            </a:br>
            <a:r>
              <a:rPr lang="de-DE" sz="1400">
                <a:solidFill>
                  <a:schemeClr val="bg1">
                    <a:lumMod val="50000"/>
                  </a:schemeClr>
                </a:solidFill>
              </a:rPr>
              <a:t>09427 Ehrenfriedersdorf</a:t>
            </a:r>
          </a:p>
          <a:p>
            <a:pPr>
              <a:spcBef>
                <a:spcPts val="600"/>
              </a:spcBef>
            </a:pPr>
            <a:r>
              <a:rPr lang="de-DE" sz="1400">
                <a:solidFill>
                  <a:schemeClr val="bg1">
                    <a:lumMod val="50000"/>
                  </a:schemeClr>
                </a:solidFill>
              </a:rPr>
              <a:t>t: + 49 37341 48 67 10</a:t>
            </a:r>
            <a:br>
              <a:rPr lang="de-DE" sz="1400">
                <a:solidFill>
                  <a:schemeClr val="bg1">
                    <a:lumMod val="50000"/>
                  </a:schemeClr>
                </a:solidFill>
              </a:rPr>
            </a:br>
            <a:r>
              <a:rPr lang="de-DE" sz="1400">
                <a:solidFill>
                  <a:schemeClr val="bg1">
                    <a:lumMod val="50000"/>
                  </a:schemeClr>
                </a:solidFill>
              </a:rPr>
              <a:t>f: + 49 37341 48 67 19</a:t>
            </a:r>
          </a:p>
        </p:txBody>
      </p:sp>
    </p:spTree>
    <p:extLst>
      <p:ext uri="{BB962C8B-B14F-4D97-AF65-F5344CB8AC3E}">
        <p14:creationId xmlns:p14="http://schemas.microsoft.com/office/powerpoint/2010/main" val="38997489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lstStyle/>
          <a:p>
            <a:r>
              <a:rPr lang="de-DE" dirty="0"/>
              <a:t>Vorstellung </a:t>
            </a:r>
            <a:r>
              <a:rPr lang="de-DE" dirty="0" err="1"/>
              <a:t>PowerBI</a:t>
            </a:r>
            <a:endParaRPr lang="de-DE" dirty="0"/>
          </a:p>
        </p:txBody>
      </p:sp>
      <p:sp>
        <p:nvSpPr>
          <p:cNvPr id="6" name="Title 5"/>
          <p:cNvSpPr>
            <a:spLocks noGrp="1"/>
          </p:cNvSpPr>
          <p:nvPr>
            <p:ph type="title"/>
          </p:nvPr>
        </p:nvSpPr>
        <p:spPr/>
        <p:txBody>
          <a:bodyPr>
            <a:normAutofit fontScale="90000"/>
          </a:bodyPr>
          <a:lstStyle/>
          <a:p>
            <a:r>
              <a:rPr lang="de-DE" dirty="0"/>
              <a:t>Agenda</a:t>
            </a:r>
          </a:p>
        </p:txBody>
      </p:sp>
      <p:sp>
        <p:nvSpPr>
          <p:cNvPr id="36" name="Rounded Rectangle 35"/>
          <p:cNvSpPr/>
          <p:nvPr/>
        </p:nvSpPr>
        <p:spPr>
          <a:xfrm>
            <a:off x="3346450" y="1485899"/>
            <a:ext cx="5486400" cy="1044213"/>
          </a:xfrm>
          <a:prstGeom prst="roundRect">
            <a:avLst>
              <a:gd name="adj" fmla="val 4517"/>
            </a:avLst>
          </a:prstGeom>
          <a:solidFill>
            <a:srgbClr val="F9F9F9"/>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nSpc>
                <a:spcPct val="120000"/>
              </a:lnSpc>
            </a:pPr>
            <a:endParaRPr lang="de-DE" sz="1200" dirty="0">
              <a:solidFill>
                <a:schemeClr val="bg1">
                  <a:lumMod val="65000"/>
                </a:schemeClr>
              </a:solidFill>
            </a:endParaRPr>
          </a:p>
        </p:txBody>
      </p:sp>
      <p:sp>
        <p:nvSpPr>
          <p:cNvPr id="38" name="Inhaltsplatzhalter 4"/>
          <p:cNvSpPr txBox="1">
            <a:spLocks/>
          </p:cNvSpPr>
          <p:nvPr/>
        </p:nvSpPr>
        <p:spPr>
          <a:xfrm>
            <a:off x="3448051" y="1686284"/>
            <a:ext cx="698500" cy="64344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de-DE" sz="3733" b="1" dirty="0">
                <a:solidFill>
                  <a:schemeClr val="bg1">
                    <a:lumMod val="50000"/>
                  </a:schemeClr>
                </a:solidFill>
                <a:latin typeface="+mj-lt"/>
              </a:rPr>
              <a:t>01</a:t>
            </a:r>
            <a:endParaRPr lang="de-DE" sz="2667" dirty="0">
              <a:solidFill>
                <a:schemeClr val="bg1">
                  <a:lumMod val="50000"/>
                </a:schemeClr>
              </a:solidFill>
              <a:latin typeface="+mn-lt"/>
            </a:endParaRPr>
          </a:p>
        </p:txBody>
      </p:sp>
      <p:sp>
        <p:nvSpPr>
          <p:cNvPr id="48" name="Inhaltsplatzhalter 4"/>
          <p:cNvSpPr txBox="1">
            <a:spLocks/>
          </p:cNvSpPr>
          <p:nvPr/>
        </p:nvSpPr>
        <p:spPr>
          <a:xfrm>
            <a:off x="4197292" y="1766893"/>
            <a:ext cx="4432357" cy="50013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de-DE" sz="1467" b="1" dirty="0">
                <a:solidFill>
                  <a:schemeClr val="bg1">
                    <a:lumMod val="50000"/>
                  </a:schemeClr>
                </a:solidFill>
                <a:latin typeface="+mj-lt"/>
              </a:rPr>
              <a:t>WAS IST </a:t>
            </a:r>
            <a:r>
              <a:rPr lang="de-DE" sz="1467" b="1" dirty="0" err="1">
                <a:solidFill>
                  <a:schemeClr val="bg1">
                    <a:lumMod val="50000"/>
                  </a:schemeClr>
                </a:solidFill>
                <a:latin typeface="+mj-lt"/>
              </a:rPr>
              <a:t>PowerBI</a:t>
            </a:r>
            <a:r>
              <a:rPr lang="de-DE" sz="1467" b="1" dirty="0">
                <a:solidFill>
                  <a:schemeClr val="bg1">
                    <a:lumMod val="50000"/>
                  </a:schemeClr>
                </a:solidFill>
                <a:latin typeface="+mj-lt"/>
              </a:rPr>
              <a:t>?</a:t>
            </a:r>
            <a:br>
              <a:rPr lang="de-DE" sz="1467" b="1" dirty="0">
                <a:solidFill>
                  <a:schemeClr val="bg1">
                    <a:lumMod val="50000"/>
                  </a:schemeClr>
                </a:solidFill>
                <a:latin typeface="+mj-lt"/>
              </a:rPr>
            </a:br>
            <a:r>
              <a:rPr lang="de-DE" sz="1330" dirty="0">
                <a:solidFill>
                  <a:schemeClr val="bg1">
                    <a:lumMod val="65000"/>
                  </a:schemeClr>
                </a:solidFill>
                <a:latin typeface="+mn-lt"/>
              </a:rPr>
              <a:t>Definition von BI und MS </a:t>
            </a:r>
            <a:r>
              <a:rPr lang="de-DE" sz="1330" dirty="0" err="1">
                <a:solidFill>
                  <a:schemeClr val="bg1">
                    <a:lumMod val="65000"/>
                  </a:schemeClr>
                </a:solidFill>
                <a:latin typeface="+mn-lt"/>
              </a:rPr>
              <a:t>PowerBI</a:t>
            </a:r>
            <a:endParaRPr lang="de-DE" sz="1330" dirty="0">
              <a:solidFill>
                <a:schemeClr val="bg1">
                  <a:lumMod val="65000"/>
                </a:schemeClr>
              </a:solidFill>
              <a:latin typeface="+mn-lt"/>
            </a:endParaRPr>
          </a:p>
        </p:txBody>
      </p:sp>
      <p:sp>
        <p:nvSpPr>
          <p:cNvPr id="40" name="Rounded Rectangle 39"/>
          <p:cNvSpPr/>
          <p:nvPr/>
        </p:nvSpPr>
        <p:spPr>
          <a:xfrm>
            <a:off x="3346450" y="2649128"/>
            <a:ext cx="5486400" cy="1044213"/>
          </a:xfrm>
          <a:prstGeom prst="roundRect">
            <a:avLst>
              <a:gd name="adj" fmla="val 4517"/>
            </a:avLst>
          </a:prstGeom>
          <a:solidFill>
            <a:srgbClr val="F9F9F9"/>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nSpc>
                <a:spcPct val="120000"/>
              </a:lnSpc>
            </a:pPr>
            <a:endParaRPr lang="de-DE" sz="1200" dirty="0">
              <a:solidFill>
                <a:schemeClr val="bg1">
                  <a:lumMod val="65000"/>
                </a:schemeClr>
              </a:solidFill>
            </a:endParaRPr>
          </a:p>
        </p:txBody>
      </p:sp>
      <p:sp>
        <p:nvSpPr>
          <p:cNvPr id="45" name="Inhaltsplatzhalter 4"/>
          <p:cNvSpPr txBox="1">
            <a:spLocks/>
          </p:cNvSpPr>
          <p:nvPr/>
        </p:nvSpPr>
        <p:spPr>
          <a:xfrm>
            <a:off x="3448051" y="2849513"/>
            <a:ext cx="698500" cy="64344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de-DE" sz="3733" b="1" dirty="0">
                <a:solidFill>
                  <a:schemeClr val="bg1">
                    <a:lumMod val="50000"/>
                  </a:schemeClr>
                </a:solidFill>
                <a:latin typeface="+mj-lt"/>
              </a:rPr>
              <a:t>02</a:t>
            </a:r>
            <a:endParaRPr lang="de-DE" sz="2667" dirty="0">
              <a:solidFill>
                <a:schemeClr val="bg1">
                  <a:lumMod val="50000"/>
                </a:schemeClr>
              </a:solidFill>
              <a:latin typeface="+mn-lt"/>
            </a:endParaRPr>
          </a:p>
        </p:txBody>
      </p:sp>
      <p:sp>
        <p:nvSpPr>
          <p:cNvPr id="44" name="Inhaltsplatzhalter 4"/>
          <p:cNvSpPr txBox="1">
            <a:spLocks/>
          </p:cNvSpPr>
          <p:nvPr/>
        </p:nvSpPr>
        <p:spPr>
          <a:xfrm>
            <a:off x="4197292" y="2945389"/>
            <a:ext cx="4432357" cy="50013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de-DE" sz="1467" b="1" dirty="0">
                <a:solidFill>
                  <a:schemeClr val="bg1">
                    <a:lumMod val="50000"/>
                  </a:schemeClr>
                </a:solidFill>
                <a:latin typeface="+mj-lt"/>
              </a:rPr>
              <a:t>BEGRIFFSERKLÄRUNG</a:t>
            </a:r>
            <a:br>
              <a:rPr lang="de-DE" sz="1467" b="1" dirty="0">
                <a:solidFill>
                  <a:schemeClr val="bg1">
                    <a:lumMod val="50000"/>
                  </a:schemeClr>
                </a:solidFill>
                <a:latin typeface="+mj-lt"/>
              </a:rPr>
            </a:br>
            <a:r>
              <a:rPr lang="de-DE" sz="1330" dirty="0">
                <a:solidFill>
                  <a:schemeClr val="bg1">
                    <a:lumMod val="65000"/>
                  </a:schemeClr>
                </a:solidFill>
                <a:latin typeface="+mn-lt"/>
              </a:rPr>
              <a:t>Welche Begriffe werden in diesem Zusammenhang genutzt?</a:t>
            </a:r>
          </a:p>
        </p:txBody>
      </p:sp>
      <p:sp>
        <p:nvSpPr>
          <p:cNvPr id="47" name="Rounded Rectangle 46"/>
          <p:cNvSpPr/>
          <p:nvPr/>
        </p:nvSpPr>
        <p:spPr>
          <a:xfrm>
            <a:off x="3346450" y="3812356"/>
            <a:ext cx="5486400" cy="1044213"/>
          </a:xfrm>
          <a:prstGeom prst="roundRect">
            <a:avLst>
              <a:gd name="adj" fmla="val 4517"/>
            </a:avLst>
          </a:prstGeom>
          <a:solidFill>
            <a:srgbClr val="F9F9F9"/>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nSpc>
                <a:spcPct val="120000"/>
              </a:lnSpc>
            </a:pPr>
            <a:endParaRPr lang="de-DE" sz="1200" dirty="0">
              <a:solidFill>
                <a:schemeClr val="bg1">
                  <a:lumMod val="65000"/>
                </a:schemeClr>
              </a:solidFill>
            </a:endParaRPr>
          </a:p>
        </p:txBody>
      </p:sp>
      <p:sp>
        <p:nvSpPr>
          <p:cNvPr id="49" name="Inhaltsplatzhalter 4"/>
          <p:cNvSpPr txBox="1">
            <a:spLocks/>
          </p:cNvSpPr>
          <p:nvPr/>
        </p:nvSpPr>
        <p:spPr>
          <a:xfrm>
            <a:off x="3448051" y="4012741"/>
            <a:ext cx="698500" cy="64344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de-DE" sz="3733" b="1" dirty="0">
                <a:solidFill>
                  <a:schemeClr val="bg1">
                    <a:lumMod val="50000"/>
                  </a:schemeClr>
                </a:solidFill>
                <a:latin typeface="+mj-lt"/>
              </a:rPr>
              <a:t>03</a:t>
            </a:r>
            <a:endParaRPr lang="de-DE" sz="2667" dirty="0">
              <a:solidFill>
                <a:schemeClr val="bg1">
                  <a:lumMod val="50000"/>
                </a:schemeClr>
              </a:solidFill>
              <a:latin typeface="+mn-lt"/>
            </a:endParaRPr>
          </a:p>
        </p:txBody>
      </p:sp>
      <p:sp>
        <p:nvSpPr>
          <p:cNvPr id="28" name="Inhaltsplatzhalter 4">
            <a:extLst>
              <a:ext uri="{FF2B5EF4-FFF2-40B4-BE49-F238E27FC236}">
                <a16:creationId xmlns:a16="http://schemas.microsoft.com/office/drawing/2014/main" id="{099DE15E-2CB0-1646-9CDE-879222D2B9A6}"/>
              </a:ext>
            </a:extLst>
          </p:cNvPr>
          <p:cNvSpPr txBox="1">
            <a:spLocks/>
          </p:cNvSpPr>
          <p:nvPr/>
        </p:nvSpPr>
        <p:spPr>
          <a:xfrm>
            <a:off x="4179112" y="4085547"/>
            <a:ext cx="4432357" cy="5007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de-DE" sz="1467" b="1" dirty="0">
                <a:solidFill>
                  <a:schemeClr val="bg1">
                    <a:lumMod val="50000"/>
                  </a:schemeClr>
                </a:solidFill>
                <a:latin typeface="+mj-lt"/>
              </a:rPr>
              <a:t>UNTERSCHIEDE BERICHT UND DASHBOARD</a:t>
            </a:r>
            <a:br>
              <a:rPr lang="de-DE" sz="1467" b="1" dirty="0">
                <a:solidFill>
                  <a:schemeClr val="bg1">
                    <a:lumMod val="50000"/>
                  </a:schemeClr>
                </a:solidFill>
                <a:latin typeface="+mj-lt"/>
              </a:rPr>
            </a:br>
            <a:r>
              <a:rPr lang="de-DE" sz="1333" dirty="0">
                <a:solidFill>
                  <a:schemeClr val="bg1">
                    <a:lumMod val="65000"/>
                  </a:schemeClr>
                </a:solidFill>
                <a:latin typeface="+mn-lt"/>
              </a:rPr>
              <a:t>Was gibt es für Unterschiede zu Berichten und Dashboards?</a:t>
            </a:r>
          </a:p>
        </p:txBody>
      </p:sp>
      <p:sp>
        <p:nvSpPr>
          <p:cNvPr id="51" name="Rounded Rectangle 50"/>
          <p:cNvSpPr/>
          <p:nvPr/>
        </p:nvSpPr>
        <p:spPr>
          <a:xfrm>
            <a:off x="3346450" y="4975586"/>
            <a:ext cx="5486400" cy="1044213"/>
          </a:xfrm>
          <a:prstGeom prst="roundRect">
            <a:avLst>
              <a:gd name="adj" fmla="val 4517"/>
            </a:avLst>
          </a:prstGeom>
          <a:solidFill>
            <a:srgbClr val="F9F9F9"/>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nSpc>
                <a:spcPct val="120000"/>
              </a:lnSpc>
            </a:pPr>
            <a:endParaRPr lang="de-DE" sz="1200" dirty="0">
              <a:solidFill>
                <a:schemeClr val="bg1">
                  <a:lumMod val="65000"/>
                </a:schemeClr>
              </a:solidFill>
            </a:endParaRPr>
          </a:p>
        </p:txBody>
      </p:sp>
      <p:sp>
        <p:nvSpPr>
          <p:cNvPr id="53" name="Inhaltsplatzhalter 4"/>
          <p:cNvSpPr txBox="1">
            <a:spLocks/>
          </p:cNvSpPr>
          <p:nvPr/>
        </p:nvSpPr>
        <p:spPr>
          <a:xfrm>
            <a:off x="3448051" y="5175970"/>
            <a:ext cx="698500" cy="64344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de-DE" sz="3733" b="1" dirty="0">
                <a:solidFill>
                  <a:schemeClr val="bg1">
                    <a:lumMod val="50000"/>
                  </a:schemeClr>
                </a:solidFill>
                <a:latin typeface="+mj-lt"/>
              </a:rPr>
              <a:t>04</a:t>
            </a:r>
            <a:endParaRPr lang="de-DE" sz="2667" dirty="0">
              <a:solidFill>
                <a:schemeClr val="bg1">
                  <a:lumMod val="50000"/>
                </a:schemeClr>
              </a:solidFill>
              <a:latin typeface="+mn-lt"/>
            </a:endParaRPr>
          </a:p>
        </p:txBody>
      </p:sp>
      <p:sp>
        <p:nvSpPr>
          <p:cNvPr id="52" name="Inhaltsplatzhalter 4"/>
          <p:cNvSpPr txBox="1">
            <a:spLocks/>
          </p:cNvSpPr>
          <p:nvPr/>
        </p:nvSpPr>
        <p:spPr>
          <a:xfrm>
            <a:off x="4197293" y="5124836"/>
            <a:ext cx="4432357" cy="74571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de-DE" sz="1467" b="1" dirty="0" err="1">
                <a:solidFill>
                  <a:schemeClr val="bg1">
                    <a:lumMod val="50000"/>
                  </a:schemeClr>
                </a:solidFill>
                <a:latin typeface="+mj-lt"/>
              </a:rPr>
              <a:t>PowerBI</a:t>
            </a:r>
            <a:r>
              <a:rPr lang="de-DE" sz="1467" b="1" dirty="0">
                <a:solidFill>
                  <a:schemeClr val="bg1">
                    <a:lumMod val="50000"/>
                  </a:schemeClr>
                </a:solidFill>
                <a:latin typeface="+mj-lt"/>
              </a:rPr>
              <a:t> BEISPIELE</a:t>
            </a:r>
            <a:br>
              <a:rPr lang="de-DE" sz="1467" b="1" dirty="0">
                <a:solidFill>
                  <a:schemeClr val="bg1">
                    <a:lumMod val="50000"/>
                  </a:schemeClr>
                </a:solidFill>
                <a:latin typeface="+mj-lt"/>
              </a:rPr>
            </a:br>
            <a:r>
              <a:rPr lang="de-DE" sz="1330" dirty="0">
                <a:solidFill>
                  <a:schemeClr val="bg1">
                    <a:lumMod val="65000"/>
                  </a:schemeClr>
                </a:solidFill>
                <a:latin typeface="+mn-lt"/>
              </a:rPr>
              <a:t>Hier zeigen wir Ihnen einen Aufbau und verschiedene Visualisierungen</a:t>
            </a:r>
          </a:p>
        </p:txBody>
      </p:sp>
    </p:spTree>
    <p:extLst>
      <p:ext uri="{BB962C8B-B14F-4D97-AF65-F5344CB8AC3E}">
        <p14:creationId xmlns:p14="http://schemas.microsoft.com/office/powerpoint/2010/main" val="2289670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48" grpId="0"/>
      <p:bldP spid="40" grpId="0" animBg="1"/>
      <p:bldP spid="45" grpId="0"/>
      <p:bldP spid="44" grpId="0"/>
      <p:bldP spid="47" grpId="0" animBg="1"/>
      <p:bldP spid="49" grpId="0"/>
      <p:bldP spid="28" grpId="0"/>
      <p:bldP spid="51" grpId="0" animBg="1"/>
      <p:bldP spid="53"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 r="44"/>
          <a:stretch>
            <a:fillRect/>
          </a:stretch>
        </p:blipFill>
        <p:spPr/>
      </p:pic>
      <p:sp>
        <p:nvSpPr>
          <p:cNvPr id="64" name="Rectangle 63"/>
          <p:cNvSpPr/>
          <p:nvPr/>
        </p:nvSpPr>
        <p:spPr bwMode="auto">
          <a:xfrm>
            <a:off x="0" y="2"/>
            <a:ext cx="12192000" cy="6857999"/>
          </a:xfrm>
          <a:prstGeom prst="rect">
            <a:avLst/>
          </a:prstGeom>
          <a:solidFill>
            <a:schemeClr val="accent3">
              <a:alpha val="8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2" name="Rectangle 31"/>
          <p:cNvSpPr/>
          <p:nvPr/>
        </p:nvSpPr>
        <p:spPr bwMode="auto">
          <a:xfrm>
            <a:off x="0" y="5092429"/>
            <a:ext cx="12192000" cy="1177048"/>
          </a:xfrm>
          <a:prstGeom prst="rect">
            <a:avLst/>
          </a:prstGeom>
          <a:solidFill>
            <a:schemeClr val="bg1"/>
          </a:solidFill>
          <a:ln w="28575">
            <a:noFill/>
            <a:round/>
            <a:headEnd/>
            <a:tailEnd/>
          </a:ln>
        </p:spPr>
        <p:txBody>
          <a:bodyPr vert="horz" wrap="square" lIns="121920" tIns="60960" rIns="121920" bIns="60960" numCol="1" rtlCol="0" anchor="ctr" anchorCtr="0" compatLnSpc="1">
            <a:prstTxWarp prst="textNoShape">
              <a:avLst/>
            </a:prstTxWarp>
          </a:bodyPr>
          <a:lstStyle/>
          <a:p>
            <a:pPr algn="ctr"/>
            <a:r>
              <a:rPr lang="en-US" sz="4267" dirty="0">
                <a:solidFill>
                  <a:schemeClr val="accent3"/>
                </a:solidFill>
              </a:rPr>
              <a:t>WAS IST </a:t>
            </a:r>
            <a:r>
              <a:rPr lang="en-US" sz="4267" dirty="0" err="1">
                <a:solidFill>
                  <a:schemeClr val="accent3"/>
                </a:solidFill>
              </a:rPr>
              <a:t>PowerBI</a:t>
            </a:r>
            <a:r>
              <a:rPr lang="en-US" sz="4267" dirty="0">
                <a:solidFill>
                  <a:schemeClr val="accent3"/>
                </a:solidFill>
              </a:rPr>
              <a:t>?</a:t>
            </a:r>
          </a:p>
        </p:txBody>
      </p:sp>
    </p:spTree>
    <p:extLst>
      <p:ext uri="{BB962C8B-B14F-4D97-AF65-F5344CB8AC3E}">
        <p14:creationId xmlns:p14="http://schemas.microsoft.com/office/powerpoint/2010/main" val="2290677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61" t="13462" r="61" b="35435"/>
          <a:stretch/>
        </p:blipFill>
        <p:spPr>
          <a:xfrm>
            <a:off x="0" y="2"/>
            <a:ext cx="12192000" cy="2114184"/>
          </a:xfrm>
        </p:spPr>
      </p:pic>
      <p:sp>
        <p:nvSpPr>
          <p:cNvPr id="73" name="Freeform 72"/>
          <p:cNvSpPr/>
          <p:nvPr/>
        </p:nvSpPr>
        <p:spPr>
          <a:xfrm>
            <a:off x="1" y="-7233"/>
            <a:ext cx="6725920" cy="2121419"/>
          </a:xfrm>
          <a:custGeom>
            <a:avLst/>
            <a:gdLst>
              <a:gd name="connsiteX0" fmla="*/ 1813247 w 5221741"/>
              <a:gd name="connsiteY0" fmla="*/ 0 h 2840065"/>
              <a:gd name="connsiteX1" fmla="*/ 2224159 w 5221741"/>
              <a:gd name="connsiteY1" fmla="*/ 0 h 2840065"/>
              <a:gd name="connsiteX2" fmla="*/ 2344128 w 5221741"/>
              <a:gd name="connsiteY2" fmla="*/ 0 h 2840065"/>
              <a:gd name="connsiteX3" fmla="*/ 2473796 w 5221741"/>
              <a:gd name="connsiteY3" fmla="*/ 0 h 2840065"/>
              <a:gd name="connsiteX4" fmla="*/ 2755040 w 5221741"/>
              <a:gd name="connsiteY4" fmla="*/ 0 h 2840065"/>
              <a:gd name="connsiteX5" fmla="*/ 2779609 w 5221741"/>
              <a:gd name="connsiteY5" fmla="*/ 0 h 2840065"/>
              <a:gd name="connsiteX6" fmla="*/ 3310490 w 5221741"/>
              <a:gd name="connsiteY6" fmla="*/ 0 h 2840065"/>
              <a:gd name="connsiteX7" fmla="*/ 3789388 w 5221741"/>
              <a:gd name="connsiteY7" fmla="*/ 0 h 2840065"/>
              <a:gd name="connsiteX8" fmla="*/ 4255069 w 5221741"/>
              <a:gd name="connsiteY8" fmla="*/ 0 h 2840065"/>
              <a:gd name="connsiteX9" fmla="*/ 4303981 w 5221741"/>
              <a:gd name="connsiteY9" fmla="*/ 0 h 2840065"/>
              <a:gd name="connsiteX10" fmla="*/ 4690860 w 5221741"/>
              <a:gd name="connsiteY10" fmla="*/ 0 h 2840065"/>
              <a:gd name="connsiteX11" fmla="*/ 4785950 w 5221741"/>
              <a:gd name="connsiteY11" fmla="*/ 0 h 2840065"/>
              <a:gd name="connsiteX12" fmla="*/ 5221741 w 5221741"/>
              <a:gd name="connsiteY12" fmla="*/ 0 h 2840065"/>
              <a:gd name="connsiteX13" fmla="*/ 4171019 w 5221741"/>
              <a:gd name="connsiteY13" fmla="*/ 2840065 h 2840065"/>
              <a:gd name="connsiteX14" fmla="*/ 3735228 w 5221741"/>
              <a:gd name="connsiteY14" fmla="*/ 2840065 h 2840065"/>
              <a:gd name="connsiteX15" fmla="*/ 3640138 w 5221741"/>
              <a:gd name="connsiteY15" fmla="*/ 2840065 h 2840065"/>
              <a:gd name="connsiteX16" fmla="*/ 3253259 w 5221741"/>
              <a:gd name="connsiteY16" fmla="*/ 2840065 h 2840065"/>
              <a:gd name="connsiteX17" fmla="*/ 3204347 w 5221741"/>
              <a:gd name="connsiteY17" fmla="*/ 2840065 h 2840065"/>
              <a:gd name="connsiteX18" fmla="*/ 2738666 w 5221741"/>
              <a:gd name="connsiteY18" fmla="*/ 2840065 h 2840065"/>
              <a:gd name="connsiteX19" fmla="*/ 2722378 w 5221741"/>
              <a:gd name="connsiteY19" fmla="*/ 2840065 h 2840065"/>
              <a:gd name="connsiteX20" fmla="*/ 2259768 w 5221741"/>
              <a:gd name="connsiteY20" fmla="*/ 2840065 h 2840065"/>
              <a:gd name="connsiteX21" fmla="*/ 2207785 w 5221741"/>
              <a:gd name="connsiteY21" fmla="*/ 2840065 h 2840065"/>
              <a:gd name="connsiteX22" fmla="*/ 1953955 w 5221741"/>
              <a:gd name="connsiteY22" fmla="*/ 2840065 h 2840065"/>
              <a:gd name="connsiteX23" fmla="*/ 1728887 w 5221741"/>
              <a:gd name="connsiteY23" fmla="*/ 2840065 h 2840065"/>
              <a:gd name="connsiteX24" fmla="*/ 1704318 w 5221741"/>
              <a:gd name="connsiteY24" fmla="*/ 2840065 h 2840065"/>
              <a:gd name="connsiteX25" fmla="*/ 1423074 w 5221741"/>
              <a:gd name="connsiteY25" fmla="*/ 2840065 h 2840065"/>
              <a:gd name="connsiteX26" fmla="*/ 1293406 w 5221741"/>
              <a:gd name="connsiteY26" fmla="*/ 2840065 h 2840065"/>
              <a:gd name="connsiteX27" fmla="*/ 1173437 w 5221741"/>
              <a:gd name="connsiteY27" fmla="*/ 2840065 h 2840065"/>
              <a:gd name="connsiteX28" fmla="*/ 762525 w 5221741"/>
              <a:gd name="connsiteY28" fmla="*/ 2840065 h 2840065"/>
              <a:gd name="connsiteX29" fmla="*/ 765884 w 5221741"/>
              <a:gd name="connsiteY29" fmla="*/ 2830986 h 2840065"/>
              <a:gd name="connsiteX30" fmla="*/ 0 w 5221741"/>
              <a:gd name="connsiteY30" fmla="*/ 2830986 h 2840065"/>
              <a:gd name="connsiteX31" fmla="*/ 0 w 5221741"/>
              <a:gd name="connsiteY31" fmla="*/ 5426 h 2840065"/>
              <a:gd name="connsiteX32" fmla="*/ 1811240 w 5221741"/>
              <a:gd name="connsiteY32" fmla="*/ 5426 h 284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21741" h="2840065">
                <a:moveTo>
                  <a:pt x="1813247" y="0"/>
                </a:moveTo>
                <a:lnTo>
                  <a:pt x="2224159" y="0"/>
                </a:lnTo>
                <a:lnTo>
                  <a:pt x="2344128" y="0"/>
                </a:lnTo>
                <a:lnTo>
                  <a:pt x="2473796" y="0"/>
                </a:lnTo>
                <a:lnTo>
                  <a:pt x="2755040" y="0"/>
                </a:lnTo>
                <a:lnTo>
                  <a:pt x="2779609" y="0"/>
                </a:lnTo>
                <a:lnTo>
                  <a:pt x="3310490" y="0"/>
                </a:lnTo>
                <a:lnTo>
                  <a:pt x="3789388" y="0"/>
                </a:lnTo>
                <a:lnTo>
                  <a:pt x="4255069" y="0"/>
                </a:lnTo>
                <a:lnTo>
                  <a:pt x="4303981" y="0"/>
                </a:lnTo>
                <a:lnTo>
                  <a:pt x="4690860" y="0"/>
                </a:lnTo>
                <a:lnTo>
                  <a:pt x="4785950" y="0"/>
                </a:lnTo>
                <a:lnTo>
                  <a:pt x="5221741" y="0"/>
                </a:lnTo>
                <a:lnTo>
                  <a:pt x="4171019" y="2840065"/>
                </a:lnTo>
                <a:lnTo>
                  <a:pt x="3735228" y="2840065"/>
                </a:lnTo>
                <a:lnTo>
                  <a:pt x="3640138" y="2840065"/>
                </a:lnTo>
                <a:lnTo>
                  <a:pt x="3253259" y="2840065"/>
                </a:lnTo>
                <a:lnTo>
                  <a:pt x="3204347" y="2840065"/>
                </a:lnTo>
                <a:lnTo>
                  <a:pt x="2738666" y="2840065"/>
                </a:lnTo>
                <a:lnTo>
                  <a:pt x="2722378" y="2840065"/>
                </a:lnTo>
                <a:lnTo>
                  <a:pt x="2259768" y="2840065"/>
                </a:lnTo>
                <a:lnTo>
                  <a:pt x="2207785" y="2840065"/>
                </a:lnTo>
                <a:lnTo>
                  <a:pt x="1953955" y="2840065"/>
                </a:lnTo>
                <a:lnTo>
                  <a:pt x="1728887" y="2840065"/>
                </a:lnTo>
                <a:lnTo>
                  <a:pt x="1704318" y="2840065"/>
                </a:lnTo>
                <a:lnTo>
                  <a:pt x="1423074" y="2840065"/>
                </a:lnTo>
                <a:lnTo>
                  <a:pt x="1293406" y="2840065"/>
                </a:lnTo>
                <a:lnTo>
                  <a:pt x="1173437" y="2840065"/>
                </a:lnTo>
                <a:lnTo>
                  <a:pt x="762525" y="2840065"/>
                </a:lnTo>
                <a:lnTo>
                  <a:pt x="765884" y="2830986"/>
                </a:lnTo>
                <a:lnTo>
                  <a:pt x="0" y="2830986"/>
                </a:lnTo>
                <a:lnTo>
                  <a:pt x="0" y="5426"/>
                </a:lnTo>
                <a:lnTo>
                  <a:pt x="1811240" y="5426"/>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Oval 74"/>
          <p:cNvSpPr>
            <a:spLocks noChangeAspect="1"/>
          </p:cNvSpPr>
          <p:nvPr/>
        </p:nvSpPr>
        <p:spPr bwMode="auto">
          <a:xfrm>
            <a:off x="5564694" y="438619"/>
            <a:ext cx="1260000" cy="1260000"/>
          </a:xfrm>
          <a:prstGeom prst="ellipse">
            <a:avLst/>
          </a:prstGeom>
          <a:solidFill>
            <a:schemeClr val="accent2"/>
          </a:solidFill>
          <a:ln w="19050">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de-DE" sz="2400"/>
          </a:p>
        </p:txBody>
      </p:sp>
      <p:grpSp>
        <p:nvGrpSpPr>
          <p:cNvPr id="6" name="Group 5"/>
          <p:cNvGrpSpPr>
            <a:grpSpLocks noChangeAspect="1"/>
          </p:cNvGrpSpPr>
          <p:nvPr/>
        </p:nvGrpSpPr>
        <p:grpSpPr>
          <a:xfrm>
            <a:off x="5846302" y="710700"/>
            <a:ext cx="685186" cy="685551"/>
            <a:chOff x="5764213" y="1314451"/>
            <a:chExt cx="2978150" cy="2979737"/>
          </a:xfrm>
          <a:solidFill>
            <a:schemeClr val="bg1"/>
          </a:solidFill>
        </p:grpSpPr>
        <p:grpSp>
          <p:nvGrpSpPr>
            <p:cNvPr id="76" name="Group 75"/>
            <p:cNvGrpSpPr/>
            <p:nvPr/>
          </p:nvGrpSpPr>
          <p:grpSpPr>
            <a:xfrm>
              <a:off x="6648451" y="2430463"/>
              <a:ext cx="1209675" cy="1863725"/>
              <a:chOff x="6648451" y="2697163"/>
              <a:chExt cx="1209675" cy="1863725"/>
            </a:xfrm>
            <a:grpFill/>
          </p:grpSpPr>
          <p:sp>
            <p:nvSpPr>
              <p:cNvPr id="77" name="Freeform 12"/>
              <p:cNvSpPr>
                <a:spLocks noEditPoints="1"/>
              </p:cNvSpPr>
              <p:nvPr/>
            </p:nvSpPr>
            <p:spPr bwMode="auto">
              <a:xfrm>
                <a:off x="6648451" y="2697163"/>
                <a:ext cx="1209675" cy="1863725"/>
              </a:xfrm>
              <a:custGeom>
                <a:avLst/>
                <a:gdLst>
                  <a:gd name="T0" fmla="*/ 763 w 1525"/>
                  <a:gd name="T1" fmla="*/ 1326 h 2348"/>
                  <a:gd name="T2" fmla="*/ 861 w 1525"/>
                  <a:gd name="T3" fmla="*/ 1104 h 2348"/>
                  <a:gd name="T4" fmla="*/ 712 w 1525"/>
                  <a:gd name="T5" fmla="*/ 1112 h 2348"/>
                  <a:gd name="T6" fmla="*/ 635 w 1525"/>
                  <a:gd name="T7" fmla="*/ 468 h 2348"/>
                  <a:gd name="T8" fmla="*/ 567 w 1525"/>
                  <a:gd name="T9" fmla="*/ 547 h 2348"/>
                  <a:gd name="T10" fmla="*/ 470 w 1525"/>
                  <a:gd name="T11" fmla="*/ 581 h 2348"/>
                  <a:gd name="T12" fmla="*/ 473 w 1525"/>
                  <a:gd name="T13" fmla="*/ 711 h 2348"/>
                  <a:gd name="T14" fmla="*/ 497 w 1525"/>
                  <a:gd name="T15" fmla="*/ 809 h 2348"/>
                  <a:gd name="T16" fmla="*/ 544 w 1525"/>
                  <a:gd name="T17" fmla="*/ 896 h 2348"/>
                  <a:gd name="T18" fmla="*/ 618 w 1525"/>
                  <a:gd name="T19" fmla="*/ 961 h 2348"/>
                  <a:gd name="T20" fmla="*/ 720 w 1525"/>
                  <a:gd name="T21" fmla="*/ 995 h 2348"/>
                  <a:gd name="T22" fmla="*/ 841 w 1525"/>
                  <a:gd name="T23" fmla="*/ 988 h 2348"/>
                  <a:gd name="T24" fmla="*/ 935 w 1525"/>
                  <a:gd name="T25" fmla="*/ 943 h 2348"/>
                  <a:gd name="T26" fmla="*/ 998 w 1525"/>
                  <a:gd name="T27" fmla="*/ 869 h 2348"/>
                  <a:gd name="T28" fmla="*/ 1038 w 1525"/>
                  <a:gd name="T29" fmla="*/ 777 h 2348"/>
                  <a:gd name="T30" fmla="*/ 1054 w 1525"/>
                  <a:gd name="T31" fmla="*/ 678 h 2348"/>
                  <a:gd name="T32" fmla="*/ 1021 w 1525"/>
                  <a:gd name="T33" fmla="*/ 576 h 2348"/>
                  <a:gd name="T34" fmla="*/ 932 w 1525"/>
                  <a:gd name="T35" fmla="*/ 525 h 2348"/>
                  <a:gd name="T36" fmla="*/ 635 w 1525"/>
                  <a:gd name="T37" fmla="*/ 468 h 2348"/>
                  <a:gd name="T38" fmla="*/ 659 w 1525"/>
                  <a:gd name="T39" fmla="*/ 125 h 2348"/>
                  <a:gd name="T40" fmla="*/ 513 w 1525"/>
                  <a:gd name="T41" fmla="*/ 176 h 2348"/>
                  <a:gd name="T42" fmla="*/ 483 w 1525"/>
                  <a:gd name="T43" fmla="*/ 457 h 2348"/>
                  <a:gd name="T44" fmla="*/ 519 w 1525"/>
                  <a:gd name="T45" fmla="*/ 434 h 2348"/>
                  <a:gd name="T46" fmla="*/ 531 w 1525"/>
                  <a:gd name="T47" fmla="*/ 392 h 2348"/>
                  <a:gd name="T48" fmla="*/ 568 w 1525"/>
                  <a:gd name="T49" fmla="*/ 355 h 2348"/>
                  <a:gd name="T50" fmla="*/ 956 w 1525"/>
                  <a:gd name="T51" fmla="*/ 355 h 2348"/>
                  <a:gd name="T52" fmla="*/ 994 w 1525"/>
                  <a:gd name="T53" fmla="*/ 392 h 2348"/>
                  <a:gd name="T54" fmla="*/ 1005 w 1525"/>
                  <a:gd name="T55" fmla="*/ 434 h 2348"/>
                  <a:gd name="T56" fmla="*/ 1041 w 1525"/>
                  <a:gd name="T57" fmla="*/ 457 h 2348"/>
                  <a:gd name="T58" fmla="*/ 1011 w 1525"/>
                  <a:gd name="T59" fmla="*/ 176 h 2348"/>
                  <a:gd name="T60" fmla="*/ 866 w 1525"/>
                  <a:gd name="T61" fmla="*/ 125 h 2348"/>
                  <a:gd name="T62" fmla="*/ 763 w 1525"/>
                  <a:gd name="T63" fmla="*/ 0 h 2348"/>
                  <a:gd name="T64" fmla="*/ 921 w 1525"/>
                  <a:gd name="T65" fmla="*/ 15 h 2348"/>
                  <a:gd name="T66" fmla="*/ 1068 w 1525"/>
                  <a:gd name="T67" fmla="*/ 74 h 2348"/>
                  <a:gd name="T68" fmla="*/ 1165 w 1525"/>
                  <a:gd name="T69" fmla="*/ 147 h 2348"/>
                  <a:gd name="T70" fmla="*/ 1173 w 1525"/>
                  <a:gd name="T71" fmla="*/ 645 h 2348"/>
                  <a:gd name="T72" fmla="*/ 1148 w 1525"/>
                  <a:gd name="T73" fmla="*/ 818 h 2348"/>
                  <a:gd name="T74" fmla="*/ 1078 w 1525"/>
                  <a:gd name="T75" fmla="*/ 959 h 2348"/>
                  <a:gd name="T76" fmla="*/ 1042 w 1525"/>
                  <a:gd name="T77" fmla="*/ 1128 h 2348"/>
                  <a:gd name="T78" fmla="*/ 1453 w 1525"/>
                  <a:gd name="T79" fmla="*/ 1312 h 2348"/>
                  <a:gd name="T80" fmla="*/ 1524 w 1525"/>
                  <a:gd name="T81" fmla="*/ 1454 h 2348"/>
                  <a:gd name="T82" fmla="*/ 1407 w 1525"/>
                  <a:gd name="T83" fmla="*/ 2348 h 2348"/>
                  <a:gd name="T84" fmla="*/ 1011 w 1525"/>
                  <a:gd name="T85" fmla="*/ 1242 h 2348"/>
                  <a:gd name="T86" fmla="*/ 703 w 1525"/>
                  <a:gd name="T87" fmla="*/ 1761 h 2348"/>
                  <a:gd name="T88" fmla="*/ 160 w 1525"/>
                  <a:gd name="T89" fmla="*/ 1396 h 2348"/>
                  <a:gd name="T90" fmla="*/ 0 w 1525"/>
                  <a:gd name="T91" fmla="*/ 2348 h 2348"/>
                  <a:gd name="T92" fmla="*/ 6 w 1525"/>
                  <a:gd name="T93" fmla="*/ 1441 h 2348"/>
                  <a:gd name="T94" fmla="*/ 82 w 1525"/>
                  <a:gd name="T95" fmla="*/ 1303 h 2348"/>
                  <a:gd name="T96" fmla="*/ 514 w 1525"/>
                  <a:gd name="T97" fmla="*/ 1031 h 2348"/>
                  <a:gd name="T98" fmla="*/ 418 w 1525"/>
                  <a:gd name="T99" fmla="*/ 917 h 2348"/>
                  <a:gd name="T100" fmla="*/ 363 w 1525"/>
                  <a:gd name="T101" fmla="*/ 764 h 2348"/>
                  <a:gd name="T102" fmla="*/ 352 w 1525"/>
                  <a:gd name="T103" fmla="*/ 176 h 2348"/>
                  <a:gd name="T104" fmla="*/ 369 w 1525"/>
                  <a:gd name="T105" fmla="*/ 134 h 2348"/>
                  <a:gd name="T106" fmla="*/ 504 w 1525"/>
                  <a:gd name="T107" fmla="*/ 50 h 2348"/>
                  <a:gd name="T108" fmla="*/ 655 w 1525"/>
                  <a:gd name="T109" fmla="*/ 5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5" h="2348">
                    <a:moveTo>
                      <a:pt x="618" y="1090"/>
                    </a:moveTo>
                    <a:lnTo>
                      <a:pt x="596" y="1159"/>
                    </a:lnTo>
                    <a:lnTo>
                      <a:pt x="763" y="1326"/>
                    </a:lnTo>
                    <a:lnTo>
                      <a:pt x="929" y="1159"/>
                    </a:lnTo>
                    <a:lnTo>
                      <a:pt x="906" y="1090"/>
                    </a:lnTo>
                    <a:lnTo>
                      <a:pt x="861" y="1104"/>
                    </a:lnTo>
                    <a:lnTo>
                      <a:pt x="813" y="1112"/>
                    </a:lnTo>
                    <a:lnTo>
                      <a:pt x="763" y="1115"/>
                    </a:lnTo>
                    <a:lnTo>
                      <a:pt x="712" y="1112"/>
                    </a:lnTo>
                    <a:lnTo>
                      <a:pt x="663" y="1104"/>
                    </a:lnTo>
                    <a:lnTo>
                      <a:pt x="618" y="1090"/>
                    </a:lnTo>
                    <a:close/>
                    <a:moveTo>
                      <a:pt x="635" y="468"/>
                    </a:moveTo>
                    <a:lnTo>
                      <a:pt x="616" y="499"/>
                    </a:lnTo>
                    <a:lnTo>
                      <a:pt x="593" y="525"/>
                    </a:lnTo>
                    <a:lnTo>
                      <a:pt x="567" y="547"/>
                    </a:lnTo>
                    <a:lnTo>
                      <a:pt x="536" y="563"/>
                    </a:lnTo>
                    <a:lnTo>
                      <a:pt x="504" y="576"/>
                    </a:lnTo>
                    <a:lnTo>
                      <a:pt x="470" y="581"/>
                    </a:lnTo>
                    <a:lnTo>
                      <a:pt x="470" y="645"/>
                    </a:lnTo>
                    <a:lnTo>
                      <a:pt x="470" y="678"/>
                    </a:lnTo>
                    <a:lnTo>
                      <a:pt x="473" y="711"/>
                    </a:lnTo>
                    <a:lnTo>
                      <a:pt x="479" y="744"/>
                    </a:lnTo>
                    <a:lnTo>
                      <a:pt x="487" y="777"/>
                    </a:lnTo>
                    <a:lnTo>
                      <a:pt x="497" y="809"/>
                    </a:lnTo>
                    <a:lnTo>
                      <a:pt x="510" y="840"/>
                    </a:lnTo>
                    <a:lnTo>
                      <a:pt x="526" y="869"/>
                    </a:lnTo>
                    <a:lnTo>
                      <a:pt x="544" y="896"/>
                    </a:lnTo>
                    <a:lnTo>
                      <a:pt x="565" y="920"/>
                    </a:lnTo>
                    <a:lnTo>
                      <a:pt x="591" y="943"/>
                    </a:lnTo>
                    <a:lnTo>
                      <a:pt x="618" y="961"/>
                    </a:lnTo>
                    <a:lnTo>
                      <a:pt x="649" y="977"/>
                    </a:lnTo>
                    <a:lnTo>
                      <a:pt x="683" y="988"/>
                    </a:lnTo>
                    <a:lnTo>
                      <a:pt x="720" y="995"/>
                    </a:lnTo>
                    <a:lnTo>
                      <a:pt x="763" y="998"/>
                    </a:lnTo>
                    <a:lnTo>
                      <a:pt x="804" y="995"/>
                    </a:lnTo>
                    <a:lnTo>
                      <a:pt x="841" y="988"/>
                    </a:lnTo>
                    <a:lnTo>
                      <a:pt x="877" y="977"/>
                    </a:lnTo>
                    <a:lnTo>
                      <a:pt x="907" y="961"/>
                    </a:lnTo>
                    <a:lnTo>
                      <a:pt x="935" y="943"/>
                    </a:lnTo>
                    <a:lnTo>
                      <a:pt x="959" y="920"/>
                    </a:lnTo>
                    <a:lnTo>
                      <a:pt x="980" y="896"/>
                    </a:lnTo>
                    <a:lnTo>
                      <a:pt x="998" y="869"/>
                    </a:lnTo>
                    <a:lnTo>
                      <a:pt x="1014" y="840"/>
                    </a:lnTo>
                    <a:lnTo>
                      <a:pt x="1028" y="809"/>
                    </a:lnTo>
                    <a:lnTo>
                      <a:pt x="1038" y="777"/>
                    </a:lnTo>
                    <a:lnTo>
                      <a:pt x="1046" y="744"/>
                    </a:lnTo>
                    <a:lnTo>
                      <a:pt x="1051" y="711"/>
                    </a:lnTo>
                    <a:lnTo>
                      <a:pt x="1054" y="678"/>
                    </a:lnTo>
                    <a:lnTo>
                      <a:pt x="1055" y="645"/>
                    </a:lnTo>
                    <a:lnTo>
                      <a:pt x="1055" y="581"/>
                    </a:lnTo>
                    <a:lnTo>
                      <a:pt x="1021" y="576"/>
                    </a:lnTo>
                    <a:lnTo>
                      <a:pt x="988" y="563"/>
                    </a:lnTo>
                    <a:lnTo>
                      <a:pt x="959" y="547"/>
                    </a:lnTo>
                    <a:lnTo>
                      <a:pt x="932" y="525"/>
                    </a:lnTo>
                    <a:lnTo>
                      <a:pt x="908" y="499"/>
                    </a:lnTo>
                    <a:lnTo>
                      <a:pt x="890" y="468"/>
                    </a:lnTo>
                    <a:lnTo>
                      <a:pt x="635" y="468"/>
                    </a:lnTo>
                    <a:close/>
                    <a:moveTo>
                      <a:pt x="763" y="117"/>
                    </a:moveTo>
                    <a:lnTo>
                      <a:pt x="710" y="118"/>
                    </a:lnTo>
                    <a:lnTo>
                      <a:pt x="659" y="125"/>
                    </a:lnTo>
                    <a:lnTo>
                      <a:pt x="609" y="136"/>
                    </a:lnTo>
                    <a:lnTo>
                      <a:pt x="560" y="153"/>
                    </a:lnTo>
                    <a:lnTo>
                      <a:pt x="513" y="176"/>
                    </a:lnTo>
                    <a:lnTo>
                      <a:pt x="470" y="204"/>
                    </a:lnTo>
                    <a:lnTo>
                      <a:pt x="470" y="461"/>
                    </a:lnTo>
                    <a:lnTo>
                      <a:pt x="483" y="457"/>
                    </a:lnTo>
                    <a:lnTo>
                      <a:pt x="497" y="451"/>
                    </a:lnTo>
                    <a:lnTo>
                      <a:pt x="510" y="443"/>
                    </a:lnTo>
                    <a:lnTo>
                      <a:pt x="519" y="434"/>
                    </a:lnTo>
                    <a:lnTo>
                      <a:pt x="526" y="424"/>
                    </a:lnTo>
                    <a:lnTo>
                      <a:pt x="528" y="411"/>
                    </a:lnTo>
                    <a:lnTo>
                      <a:pt x="531" y="392"/>
                    </a:lnTo>
                    <a:lnTo>
                      <a:pt x="539" y="376"/>
                    </a:lnTo>
                    <a:lnTo>
                      <a:pt x="552" y="363"/>
                    </a:lnTo>
                    <a:lnTo>
                      <a:pt x="568" y="355"/>
                    </a:lnTo>
                    <a:lnTo>
                      <a:pt x="586" y="352"/>
                    </a:lnTo>
                    <a:lnTo>
                      <a:pt x="938" y="352"/>
                    </a:lnTo>
                    <a:lnTo>
                      <a:pt x="956" y="355"/>
                    </a:lnTo>
                    <a:lnTo>
                      <a:pt x="973" y="363"/>
                    </a:lnTo>
                    <a:lnTo>
                      <a:pt x="986" y="376"/>
                    </a:lnTo>
                    <a:lnTo>
                      <a:pt x="994" y="392"/>
                    </a:lnTo>
                    <a:lnTo>
                      <a:pt x="997" y="411"/>
                    </a:lnTo>
                    <a:lnTo>
                      <a:pt x="1000" y="424"/>
                    </a:lnTo>
                    <a:lnTo>
                      <a:pt x="1005" y="434"/>
                    </a:lnTo>
                    <a:lnTo>
                      <a:pt x="1016" y="443"/>
                    </a:lnTo>
                    <a:lnTo>
                      <a:pt x="1027" y="451"/>
                    </a:lnTo>
                    <a:lnTo>
                      <a:pt x="1041" y="457"/>
                    </a:lnTo>
                    <a:lnTo>
                      <a:pt x="1055" y="461"/>
                    </a:lnTo>
                    <a:lnTo>
                      <a:pt x="1055" y="204"/>
                    </a:lnTo>
                    <a:lnTo>
                      <a:pt x="1011" y="176"/>
                    </a:lnTo>
                    <a:lnTo>
                      <a:pt x="964" y="153"/>
                    </a:lnTo>
                    <a:lnTo>
                      <a:pt x="916" y="136"/>
                    </a:lnTo>
                    <a:lnTo>
                      <a:pt x="866" y="125"/>
                    </a:lnTo>
                    <a:lnTo>
                      <a:pt x="814" y="118"/>
                    </a:lnTo>
                    <a:lnTo>
                      <a:pt x="763" y="117"/>
                    </a:lnTo>
                    <a:close/>
                    <a:moveTo>
                      <a:pt x="763" y="0"/>
                    </a:moveTo>
                    <a:lnTo>
                      <a:pt x="816" y="0"/>
                    </a:lnTo>
                    <a:lnTo>
                      <a:pt x="869" y="5"/>
                    </a:lnTo>
                    <a:lnTo>
                      <a:pt x="921" y="15"/>
                    </a:lnTo>
                    <a:lnTo>
                      <a:pt x="972" y="30"/>
                    </a:lnTo>
                    <a:lnTo>
                      <a:pt x="1021" y="50"/>
                    </a:lnTo>
                    <a:lnTo>
                      <a:pt x="1068" y="74"/>
                    </a:lnTo>
                    <a:lnTo>
                      <a:pt x="1114" y="102"/>
                    </a:lnTo>
                    <a:lnTo>
                      <a:pt x="1156" y="134"/>
                    </a:lnTo>
                    <a:lnTo>
                      <a:pt x="1165" y="147"/>
                    </a:lnTo>
                    <a:lnTo>
                      <a:pt x="1170" y="160"/>
                    </a:lnTo>
                    <a:lnTo>
                      <a:pt x="1173" y="176"/>
                    </a:lnTo>
                    <a:lnTo>
                      <a:pt x="1173" y="645"/>
                    </a:lnTo>
                    <a:lnTo>
                      <a:pt x="1170" y="707"/>
                    </a:lnTo>
                    <a:lnTo>
                      <a:pt x="1161" y="764"/>
                    </a:lnTo>
                    <a:lnTo>
                      <a:pt x="1148" y="818"/>
                    </a:lnTo>
                    <a:lnTo>
                      <a:pt x="1129" y="870"/>
                    </a:lnTo>
                    <a:lnTo>
                      <a:pt x="1107" y="917"/>
                    </a:lnTo>
                    <a:lnTo>
                      <a:pt x="1078" y="959"/>
                    </a:lnTo>
                    <a:lnTo>
                      <a:pt x="1046" y="996"/>
                    </a:lnTo>
                    <a:lnTo>
                      <a:pt x="1010" y="1031"/>
                    </a:lnTo>
                    <a:lnTo>
                      <a:pt x="1042" y="1128"/>
                    </a:lnTo>
                    <a:lnTo>
                      <a:pt x="1430" y="1296"/>
                    </a:lnTo>
                    <a:lnTo>
                      <a:pt x="1443" y="1303"/>
                    </a:lnTo>
                    <a:lnTo>
                      <a:pt x="1453" y="1312"/>
                    </a:lnTo>
                    <a:lnTo>
                      <a:pt x="1460" y="1324"/>
                    </a:lnTo>
                    <a:lnTo>
                      <a:pt x="1519" y="1441"/>
                    </a:lnTo>
                    <a:lnTo>
                      <a:pt x="1524" y="1454"/>
                    </a:lnTo>
                    <a:lnTo>
                      <a:pt x="1525" y="1467"/>
                    </a:lnTo>
                    <a:lnTo>
                      <a:pt x="1525" y="2348"/>
                    </a:lnTo>
                    <a:lnTo>
                      <a:pt x="1407" y="2348"/>
                    </a:lnTo>
                    <a:lnTo>
                      <a:pt x="1407" y="1481"/>
                    </a:lnTo>
                    <a:lnTo>
                      <a:pt x="1364" y="1396"/>
                    </a:lnTo>
                    <a:lnTo>
                      <a:pt x="1011" y="1242"/>
                    </a:lnTo>
                    <a:lnTo>
                      <a:pt x="821" y="1433"/>
                    </a:lnTo>
                    <a:lnTo>
                      <a:pt x="821" y="1761"/>
                    </a:lnTo>
                    <a:lnTo>
                      <a:pt x="703" y="1761"/>
                    </a:lnTo>
                    <a:lnTo>
                      <a:pt x="703" y="1433"/>
                    </a:lnTo>
                    <a:lnTo>
                      <a:pt x="513" y="1242"/>
                    </a:lnTo>
                    <a:lnTo>
                      <a:pt x="160" y="1396"/>
                    </a:lnTo>
                    <a:lnTo>
                      <a:pt x="118" y="1481"/>
                    </a:lnTo>
                    <a:lnTo>
                      <a:pt x="118" y="2348"/>
                    </a:lnTo>
                    <a:lnTo>
                      <a:pt x="0" y="2348"/>
                    </a:lnTo>
                    <a:lnTo>
                      <a:pt x="0" y="1467"/>
                    </a:lnTo>
                    <a:lnTo>
                      <a:pt x="1" y="1454"/>
                    </a:lnTo>
                    <a:lnTo>
                      <a:pt x="6" y="1441"/>
                    </a:lnTo>
                    <a:lnTo>
                      <a:pt x="65" y="1324"/>
                    </a:lnTo>
                    <a:lnTo>
                      <a:pt x="72" y="1312"/>
                    </a:lnTo>
                    <a:lnTo>
                      <a:pt x="82" y="1303"/>
                    </a:lnTo>
                    <a:lnTo>
                      <a:pt x="94" y="1296"/>
                    </a:lnTo>
                    <a:lnTo>
                      <a:pt x="483" y="1128"/>
                    </a:lnTo>
                    <a:lnTo>
                      <a:pt x="514" y="1031"/>
                    </a:lnTo>
                    <a:lnTo>
                      <a:pt x="479" y="996"/>
                    </a:lnTo>
                    <a:lnTo>
                      <a:pt x="446" y="959"/>
                    </a:lnTo>
                    <a:lnTo>
                      <a:pt x="418" y="917"/>
                    </a:lnTo>
                    <a:lnTo>
                      <a:pt x="396" y="870"/>
                    </a:lnTo>
                    <a:lnTo>
                      <a:pt x="376" y="818"/>
                    </a:lnTo>
                    <a:lnTo>
                      <a:pt x="363" y="764"/>
                    </a:lnTo>
                    <a:lnTo>
                      <a:pt x="355" y="707"/>
                    </a:lnTo>
                    <a:lnTo>
                      <a:pt x="352" y="645"/>
                    </a:lnTo>
                    <a:lnTo>
                      <a:pt x="352" y="176"/>
                    </a:lnTo>
                    <a:lnTo>
                      <a:pt x="354" y="160"/>
                    </a:lnTo>
                    <a:lnTo>
                      <a:pt x="359" y="147"/>
                    </a:lnTo>
                    <a:lnTo>
                      <a:pt x="369" y="134"/>
                    </a:lnTo>
                    <a:lnTo>
                      <a:pt x="412" y="102"/>
                    </a:lnTo>
                    <a:lnTo>
                      <a:pt x="456" y="74"/>
                    </a:lnTo>
                    <a:lnTo>
                      <a:pt x="504" y="50"/>
                    </a:lnTo>
                    <a:lnTo>
                      <a:pt x="553" y="30"/>
                    </a:lnTo>
                    <a:lnTo>
                      <a:pt x="604" y="15"/>
                    </a:lnTo>
                    <a:lnTo>
                      <a:pt x="655" y="5"/>
                    </a:lnTo>
                    <a:lnTo>
                      <a:pt x="709" y="0"/>
                    </a:lnTo>
                    <a:lnTo>
                      <a:pt x="76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78" name="Rectangle 13"/>
              <p:cNvSpPr>
                <a:spLocks noChangeArrowheads="1"/>
              </p:cNvSpPr>
              <p:nvPr/>
            </p:nvSpPr>
            <p:spPr bwMode="auto">
              <a:xfrm>
                <a:off x="6881813" y="4281488"/>
                <a:ext cx="92075" cy="279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79" name="Rectangle 14"/>
              <p:cNvSpPr>
                <a:spLocks noChangeArrowheads="1"/>
              </p:cNvSpPr>
              <p:nvPr/>
            </p:nvSpPr>
            <p:spPr bwMode="auto">
              <a:xfrm>
                <a:off x="7532688" y="4281488"/>
                <a:ext cx="93663" cy="279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sp>
          <p:nvSpPr>
            <p:cNvPr id="80" name="Freeform 15"/>
            <p:cNvSpPr>
              <a:spLocks/>
            </p:cNvSpPr>
            <p:nvPr/>
          </p:nvSpPr>
          <p:spPr bwMode="auto">
            <a:xfrm>
              <a:off x="6694488" y="1314451"/>
              <a:ext cx="1117600" cy="976313"/>
            </a:xfrm>
            <a:custGeom>
              <a:avLst/>
              <a:gdLst>
                <a:gd name="T0" fmla="*/ 698 w 1408"/>
                <a:gd name="T1" fmla="*/ 0 h 1231"/>
                <a:gd name="T2" fmla="*/ 714 w 1408"/>
                <a:gd name="T3" fmla="*/ 0 h 1231"/>
                <a:gd name="T4" fmla="*/ 729 w 1408"/>
                <a:gd name="T5" fmla="*/ 5 h 1231"/>
                <a:gd name="T6" fmla="*/ 743 w 1408"/>
                <a:gd name="T7" fmla="*/ 13 h 1231"/>
                <a:gd name="T8" fmla="*/ 748 w 1408"/>
                <a:gd name="T9" fmla="*/ 17 h 1231"/>
                <a:gd name="T10" fmla="*/ 751 w 1408"/>
                <a:gd name="T11" fmla="*/ 22 h 1231"/>
                <a:gd name="T12" fmla="*/ 1396 w 1408"/>
                <a:gd name="T13" fmla="*/ 902 h 1231"/>
                <a:gd name="T14" fmla="*/ 1404 w 1408"/>
                <a:gd name="T15" fmla="*/ 916 h 1231"/>
                <a:gd name="T16" fmla="*/ 1408 w 1408"/>
                <a:gd name="T17" fmla="*/ 931 h 1231"/>
                <a:gd name="T18" fmla="*/ 1408 w 1408"/>
                <a:gd name="T19" fmla="*/ 946 h 1231"/>
                <a:gd name="T20" fmla="*/ 1403 w 1408"/>
                <a:gd name="T21" fmla="*/ 961 h 1231"/>
                <a:gd name="T22" fmla="*/ 1395 w 1408"/>
                <a:gd name="T23" fmla="*/ 973 h 1231"/>
                <a:gd name="T24" fmla="*/ 1384 w 1408"/>
                <a:gd name="T25" fmla="*/ 984 h 1231"/>
                <a:gd name="T26" fmla="*/ 1368 w 1408"/>
                <a:gd name="T27" fmla="*/ 992 h 1231"/>
                <a:gd name="T28" fmla="*/ 1349 w 1408"/>
                <a:gd name="T29" fmla="*/ 996 h 1231"/>
                <a:gd name="T30" fmla="*/ 1115 w 1408"/>
                <a:gd name="T31" fmla="*/ 996 h 1231"/>
                <a:gd name="T32" fmla="*/ 1115 w 1408"/>
                <a:gd name="T33" fmla="*/ 1231 h 1231"/>
                <a:gd name="T34" fmla="*/ 997 w 1408"/>
                <a:gd name="T35" fmla="*/ 1231 h 1231"/>
                <a:gd name="T36" fmla="*/ 997 w 1408"/>
                <a:gd name="T37" fmla="*/ 938 h 1231"/>
                <a:gd name="T38" fmla="*/ 1001 w 1408"/>
                <a:gd name="T39" fmla="*/ 918 h 1231"/>
                <a:gd name="T40" fmla="*/ 1009 w 1408"/>
                <a:gd name="T41" fmla="*/ 902 h 1231"/>
                <a:gd name="T42" fmla="*/ 1021 w 1408"/>
                <a:gd name="T43" fmla="*/ 890 h 1231"/>
                <a:gd name="T44" fmla="*/ 1037 w 1408"/>
                <a:gd name="T45" fmla="*/ 882 h 1231"/>
                <a:gd name="T46" fmla="*/ 1057 w 1408"/>
                <a:gd name="T47" fmla="*/ 878 h 1231"/>
                <a:gd name="T48" fmla="*/ 1233 w 1408"/>
                <a:gd name="T49" fmla="*/ 878 h 1231"/>
                <a:gd name="T50" fmla="*/ 705 w 1408"/>
                <a:gd name="T51" fmla="*/ 156 h 1231"/>
                <a:gd name="T52" fmla="*/ 175 w 1408"/>
                <a:gd name="T53" fmla="*/ 878 h 1231"/>
                <a:gd name="T54" fmla="*/ 353 w 1408"/>
                <a:gd name="T55" fmla="*/ 878 h 1231"/>
                <a:gd name="T56" fmla="*/ 371 w 1408"/>
                <a:gd name="T57" fmla="*/ 882 h 1231"/>
                <a:gd name="T58" fmla="*/ 387 w 1408"/>
                <a:gd name="T59" fmla="*/ 890 h 1231"/>
                <a:gd name="T60" fmla="*/ 400 w 1408"/>
                <a:gd name="T61" fmla="*/ 902 h 1231"/>
                <a:gd name="T62" fmla="*/ 408 w 1408"/>
                <a:gd name="T63" fmla="*/ 918 h 1231"/>
                <a:gd name="T64" fmla="*/ 412 w 1408"/>
                <a:gd name="T65" fmla="*/ 938 h 1231"/>
                <a:gd name="T66" fmla="*/ 412 w 1408"/>
                <a:gd name="T67" fmla="*/ 1231 h 1231"/>
                <a:gd name="T68" fmla="*/ 294 w 1408"/>
                <a:gd name="T69" fmla="*/ 1231 h 1231"/>
                <a:gd name="T70" fmla="*/ 294 w 1408"/>
                <a:gd name="T71" fmla="*/ 996 h 1231"/>
                <a:gd name="T72" fmla="*/ 60 w 1408"/>
                <a:gd name="T73" fmla="*/ 996 h 1231"/>
                <a:gd name="T74" fmla="*/ 40 w 1408"/>
                <a:gd name="T75" fmla="*/ 992 h 1231"/>
                <a:gd name="T76" fmla="*/ 24 w 1408"/>
                <a:gd name="T77" fmla="*/ 984 h 1231"/>
                <a:gd name="T78" fmla="*/ 12 w 1408"/>
                <a:gd name="T79" fmla="*/ 972 h 1231"/>
                <a:gd name="T80" fmla="*/ 4 w 1408"/>
                <a:gd name="T81" fmla="*/ 956 h 1231"/>
                <a:gd name="T82" fmla="*/ 0 w 1408"/>
                <a:gd name="T83" fmla="*/ 938 h 1231"/>
                <a:gd name="T84" fmla="*/ 4 w 1408"/>
                <a:gd name="T85" fmla="*/ 919 h 1231"/>
                <a:gd name="T86" fmla="*/ 12 w 1408"/>
                <a:gd name="T87" fmla="*/ 902 h 1231"/>
                <a:gd name="T88" fmla="*/ 657 w 1408"/>
                <a:gd name="T89" fmla="*/ 22 h 1231"/>
                <a:gd name="T90" fmla="*/ 669 w 1408"/>
                <a:gd name="T91" fmla="*/ 10 h 1231"/>
                <a:gd name="T92" fmla="*/ 683 w 1408"/>
                <a:gd name="T93" fmla="*/ 4 h 1231"/>
                <a:gd name="T94" fmla="*/ 698 w 1408"/>
                <a:gd name="T95" fmla="*/ 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8" h="1231">
                  <a:moveTo>
                    <a:pt x="698" y="0"/>
                  </a:moveTo>
                  <a:lnTo>
                    <a:pt x="714" y="0"/>
                  </a:lnTo>
                  <a:lnTo>
                    <a:pt x="729" y="5"/>
                  </a:lnTo>
                  <a:lnTo>
                    <a:pt x="743" y="13"/>
                  </a:lnTo>
                  <a:lnTo>
                    <a:pt x="748" y="17"/>
                  </a:lnTo>
                  <a:lnTo>
                    <a:pt x="751" y="22"/>
                  </a:lnTo>
                  <a:lnTo>
                    <a:pt x="1396" y="902"/>
                  </a:lnTo>
                  <a:lnTo>
                    <a:pt x="1404" y="916"/>
                  </a:lnTo>
                  <a:lnTo>
                    <a:pt x="1408" y="931"/>
                  </a:lnTo>
                  <a:lnTo>
                    <a:pt x="1408" y="946"/>
                  </a:lnTo>
                  <a:lnTo>
                    <a:pt x="1403" y="961"/>
                  </a:lnTo>
                  <a:lnTo>
                    <a:pt x="1395" y="973"/>
                  </a:lnTo>
                  <a:lnTo>
                    <a:pt x="1384" y="984"/>
                  </a:lnTo>
                  <a:lnTo>
                    <a:pt x="1368" y="992"/>
                  </a:lnTo>
                  <a:lnTo>
                    <a:pt x="1349" y="996"/>
                  </a:lnTo>
                  <a:lnTo>
                    <a:pt x="1115" y="996"/>
                  </a:lnTo>
                  <a:lnTo>
                    <a:pt x="1115" y="1231"/>
                  </a:lnTo>
                  <a:lnTo>
                    <a:pt x="997" y="1231"/>
                  </a:lnTo>
                  <a:lnTo>
                    <a:pt x="997" y="938"/>
                  </a:lnTo>
                  <a:lnTo>
                    <a:pt x="1001" y="918"/>
                  </a:lnTo>
                  <a:lnTo>
                    <a:pt x="1009" y="902"/>
                  </a:lnTo>
                  <a:lnTo>
                    <a:pt x="1021" y="890"/>
                  </a:lnTo>
                  <a:lnTo>
                    <a:pt x="1037" y="882"/>
                  </a:lnTo>
                  <a:lnTo>
                    <a:pt x="1057" y="878"/>
                  </a:lnTo>
                  <a:lnTo>
                    <a:pt x="1233" y="878"/>
                  </a:lnTo>
                  <a:lnTo>
                    <a:pt x="705" y="156"/>
                  </a:lnTo>
                  <a:lnTo>
                    <a:pt x="175" y="878"/>
                  </a:lnTo>
                  <a:lnTo>
                    <a:pt x="353" y="878"/>
                  </a:lnTo>
                  <a:lnTo>
                    <a:pt x="371" y="882"/>
                  </a:lnTo>
                  <a:lnTo>
                    <a:pt x="387" y="890"/>
                  </a:lnTo>
                  <a:lnTo>
                    <a:pt x="400" y="902"/>
                  </a:lnTo>
                  <a:lnTo>
                    <a:pt x="408" y="918"/>
                  </a:lnTo>
                  <a:lnTo>
                    <a:pt x="412" y="938"/>
                  </a:lnTo>
                  <a:lnTo>
                    <a:pt x="412" y="1231"/>
                  </a:lnTo>
                  <a:lnTo>
                    <a:pt x="294" y="1231"/>
                  </a:lnTo>
                  <a:lnTo>
                    <a:pt x="294" y="996"/>
                  </a:lnTo>
                  <a:lnTo>
                    <a:pt x="60" y="996"/>
                  </a:lnTo>
                  <a:lnTo>
                    <a:pt x="40" y="992"/>
                  </a:lnTo>
                  <a:lnTo>
                    <a:pt x="24" y="984"/>
                  </a:lnTo>
                  <a:lnTo>
                    <a:pt x="12" y="972"/>
                  </a:lnTo>
                  <a:lnTo>
                    <a:pt x="4" y="956"/>
                  </a:lnTo>
                  <a:lnTo>
                    <a:pt x="0" y="938"/>
                  </a:lnTo>
                  <a:lnTo>
                    <a:pt x="4" y="919"/>
                  </a:lnTo>
                  <a:lnTo>
                    <a:pt x="12" y="902"/>
                  </a:lnTo>
                  <a:lnTo>
                    <a:pt x="657" y="22"/>
                  </a:lnTo>
                  <a:lnTo>
                    <a:pt x="669" y="10"/>
                  </a:lnTo>
                  <a:lnTo>
                    <a:pt x="683" y="4"/>
                  </a:lnTo>
                  <a:lnTo>
                    <a:pt x="6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grpSp>
          <p:nvGrpSpPr>
            <p:cNvPr id="81" name="Group 80"/>
            <p:cNvGrpSpPr/>
            <p:nvPr/>
          </p:nvGrpSpPr>
          <p:grpSpPr>
            <a:xfrm>
              <a:off x="5764213" y="1965326"/>
              <a:ext cx="1117600" cy="1816100"/>
              <a:chOff x="5764213" y="2232026"/>
              <a:chExt cx="1117600" cy="1816100"/>
            </a:xfrm>
            <a:grpFill/>
          </p:grpSpPr>
          <p:sp>
            <p:nvSpPr>
              <p:cNvPr id="82" name="Rectangle 11"/>
              <p:cNvSpPr>
                <a:spLocks noChangeArrowheads="1"/>
              </p:cNvSpPr>
              <p:nvPr/>
            </p:nvSpPr>
            <p:spPr bwMode="auto">
              <a:xfrm>
                <a:off x="5995988" y="3954463"/>
                <a:ext cx="93663" cy="93663"/>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3" name="Freeform 17"/>
              <p:cNvSpPr>
                <a:spLocks/>
              </p:cNvSpPr>
              <p:nvPr/>
            </p:nvSpPr>
            <p:spPr bwMode="auto">
              <a:xfrm>
                <a:off x="5764213" y="2232026"/>
                <a:ext cx="1117600" cy="1630363"/>
              </a:xfrm>
              <a:custGeom>
                <a:avLst/>
                <a:gdLst>
                  <a:gd name="T0" fmla="*/ 697 w 1407"/>
                  <a:gd name="T1" fmla="*/ 0 h 2053"/>
                  <a:gd name="T2" fmla="*/ 713 w 1407"/>
                  <a:gd name="T3" fmla="*/ 0 h 2053"/>
                  <a:gd name="T4" fmla="*/ 728 w 1407"/>
                  <a:gd name="T5" fmla="*/ 5 h 2053"/>
                  <a:gd name="T6" fmla="*/ 742 w 1407"/>
                  <a:gd name="T7" fmla="*/ 14 h 2053"/>
                  <a:gd name="T8" fmla="*/ 746 w 1407"/>
                  <a:gd name="T9" fmla="*/ 19 h 2053"/>
                  <a:gd name="T10" fmla="*/ 751 w 1407"/>
                  <a:gd name="T11" fmla="*/ 23 h 2053"/>
                  <a:gd name="T12" fmla="*/ 1396 w 1407"/>
                  <a:gd name="T13" fmla="*/ 904 h 2053"/>
                  <a:gd name="T14" fmla="*/ 1404 w 1407"/>
                  <a:gd name="T15" fmla="*/ 917 h 2053"/>
                  <a:gd name="T16" fmla="*/ 1407 w 1407"/>
                  <a:gd name="T17" fmla="*/ 932 h 2053"/>
                  <a:gd name="T18" fmla="*/ 1407 w 1407"/>
                  <a:gd name="T19" fmla="*/ 947 h 2053"/>
                  <a:gd name="T20" fmla="*/ 1403 w 1407"/>
                  <a:gd name="T21" fmla="*/ 961 h 2053"/>
                  <a:gd name="T22" fmla="*/ 1395 w 1407"/>
                  <a:gd name="T23" fmla="*/ 974 h 2053"/>
                  <a:gd name="T24" fmla="*/ 1383 w 1407"/>
                  <a:gd name="T25" fmla="*/ 986 h 2053"/>
                  <a:gd name="T26" fmla="*/ 1367 w 1407"/>
                  <a:gd name="T27" fmla="*/ 994 h 2053"/>
                  <a:gd name="T28" fmla="*/ 1349 w 1407"/>
                  <a:gd name="T29" fmla="*/ 997 h 2053"/>
                  <a:gd name="T30" fmla="*/ 1114 w 1407"/>
                  <a:gd name="T31" fmla="*/ 997 h 2053"/>
                  <a:gd name="T32" fmla="*/ 1114 w 1407"/>
                  <a:gd name="T33" fmla="*/ 1408 h 2053"/>
                  <a:gd name="T34" fmla="*/ 997 w 1407"/>
                  <a:gd name="T35" fmla="*/ 1408 h 2053"/>
                  <a:gd name="T36" fmla="*/ 997 w 1407"/>
                  <a:gd name="T37" fmla="*/ 938 h 2053"/>
                  <a:gd name="T38" fmla="*/ 1000 w 1407"/>
                  <a:gd name="T39" fmla="*/ 920 h 2053"/>
                  <a:gd name="T40" fmla="*/ 1008 w 1407"/>
                  <a:gd name="T41" fmla="*/ 904 h 2053"/>
                  <a:gd name="T42" fmla="*/ 1021 w 1407"/>
                  <a:gd name="T43" fmla="*/ 891 h 2053"/>
                  <a:gd name="T44" fmla="*/ 1037 w 1407"/>
                  <a:gd name="T45" fmla="*/ 882 h 2053"/>
                  <a:gd name="T46" fmla="*/ 1055 w 1407"/>
                  <a:gd name="T47" fmla="*/ 880 h 2053"/>
                  <a:gd name="T48" fmla="*/ 1233 w 1407"/>
                  <a:gd name="T49" fmla="*/ 880 h 2053"/>
                  <a:gd name="T50" fmla="*/ 704 w 1407"/>
                  <a:gd name="T51" fmla="*/ 157 h 2053"/>
                  <a:gd name="T52" fmla="*/ 174 w 1407"/>
                  <a:gd name="T53" fmla="*/ 880 h 2053"/>
                  <a:gd name="T54" fmla="*/ 704 w 1407"/>
                  <a:gd name="T55" fmla="*/ 880 h 2053"/>
                  <a:gd name="T56" fmla="*/ 704 w 1407"/>
                  <a:gd name="T57" fmla="*/ 997 h 2053"/>
                  <a:gd name="T58" fmla="*/ 410 w 1407"/>
                  <a:gd name="T59" fmla="*/ 997 h 2053"/>
                  <a:gd name="T60" fmla="*/ 410 w 1407"/>
                  <a:gd name="T61" fmla="*/ 2053 h 2053"/>
                  <a:gd name="T62" fmla="*/ 293 w 1407"/>
                  <a:gd name="T63" fmla="*/ 2053 h 2053"/>
                  <a:gd name="T64" fmla="*/ 293 w 1407"/>
                  <a:gd name="T65" fmla="*/ 997 h 2053"/>
                  <a:gd name="T66" fmla="*/ 59 w 1407"/>
                  <a:gd name="T67" fmla="*/ 997 h 2053"/>
                  <a:gd name="T68" fmla="*/ 40 w 1407"/>
                  <a:gd name="T69" fmla="*/ 994 h 2053"/>
                  <a:gd name="T70" fmla="*/ 24 w 1407"/>
                  <a:gd name="T71" fmla="*/ 986 h 2053"/>
                  <a:gd name="T72" fmla="*/ 11 w 1407"/>
                  <a:gd name="T73" fmla="*/ 972 h 2053"/>
                  <a:gd name="T74" fmla="*/ 3 w 1407"/>
                  <a:gd name="T75" fmla="*/ 956 h 2053"/>
                  <a:gd name="T76" fmla="*/ 0 w 1407"/>
                  <a:gd name="T77" fmla="*/ 938 h 2053"/>
                  <a:gd name="T78" fmla="*/ 3 w 1407"/>
                  <a:gd name="T79" fmla="*/ 920 h 2053"/>
                  <a:gd name="T80" fmla="*/ 11 w 1407"/>
                  <a:gd name="T81" fmla="*/ 904 h 2053"/>
                  <a:gd name="T82" fmla="*/ 656 w 1407"/>
                  <a:gd name="T83" fmla="*/ 23 h 2053"/>
                  <a:gd name="T84" fmla="*/ 669 w 1407"/>
                  <a:gd name="T85" fmla="*/ 12 h 2053"/>
                  <a:gd name="T86" fmla="*/ 682 w 1407"/>
                  <a:gd name="T87" fmla="*/ 4 h 2053"/>
                  <a:gd name="T88" fmla="*/ 697 w 1407"/>
                  <a:gd name="T8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7" h="2053">
                    <a:moveTo>
                      <a:pt x="697" y="0"/>
                    </a:moveTo>
                    <a:lnTo>
                      <a:pt x="713" y="0"/>
                    </a:lnTo>
                    <a:lnTo>
                      <a:pt x="728" y="5"/>
                    </a:lnTo>
                    <a:lnTo>
                      <a:pt x="742" y="14"/>
                    </a:lnTo>
                    <a:lnTo>
                      <a:pt x="746" y="19"/>
                    </a:lnTo>
                    <a:lnTo>
                      <a:pt x="751" y="23"/>
                    </a:lnTo>
                    <a:lnTo>
                      <a:pt x="1396" y="904"/>
                    </a:lnTo>
                    <a:lnTo>
                      <a:pt x="1404" y="917"/>
                    </a:lnTo>
                    <a:lnTo>
                      <a:pt x="1407" y="932"/>
                    </a:lnTo>
                    <a:lnTo>
                      <a:pt x="1407" y="947"/>
                    </a:lnTo>
                    <a:lnTo>
                      <a:pt x="1403" y="961"/>
                    </a:lnTo>
                    <a:lnTo>
                      <a:pt x="1395" y="974"/>
                    </a:lnTo>
                    <a:lnTo>
                      <a:pt x="1383" y="986"/>
                    </a:lnTo>
                    <a:lnTo>
                      <a:pt x="1367" y="994"/>
                    </a:lnTo>
                    <a:lnTo>
                      <a:pt x="1349" y="997"/>
                    </a:lnTo>
                    <a:lnTo>
                      <a:pt x="1114" y="997"/>
                    </a:lnTo>
                    <a:lnTo>
                      <a:pt x="1114" y="1408"/>
                    </a:lnTo>
                    <a:lnTo>
                      <a:pt x="997" y="1408"/>
                    </a:lnTo>
                    <a:lnTo>
                      <a:pt x="997" y="938"/>
                    </a:lnTo>
                    <a:lnTo>
                      <a:pt x="1000" y="920"/>
                    </a:lnTo>
                    <a:lnTo>
                      <a:pt x="1008" y="904"/>
                    </a:lnTo>
                    <a:lnTo>
                      <a:pt x="1021" y="891"/>
                    </a:lnTo>
                    <a:lnTo>
                      <a:pt x="1037" y="882"/>
                    </a:lnTo>
                    <a:lnTo>
                      <a:pt x="1055" y="880"/>
                    </a:lnTo>
                    <a:lnTo>
                      <a:pt x="1233" y="880"/>
                    </a:lnTo>
                    <a:lnTo>
                      <a:pt x="704" y="157"/>
                    </a:lnTo>
                    <a:lnTo>
                      <a:pt x="174" y="880"/>
                    </a:lnTo>
                    <a:lnTo>
                      <a:pt x="704" y="880"/>
                    </a:lnTo>
                    <a:lnTo>
                      <a:pt x="704" y="997"/>
                    </a:lnTo>
                    <a:lnTo>
                      <a:pt x="410" y="997"/>
                    </a:lnTo>
                    <a:lnTo>
                      <a:pt x="410" y="2053"/>
                    </a:lnTo>
                    <a:lnTo>
                      <a:pt x="293" y="2053"/>
                    </a:lnTo>
                    <a:lnTo>
                      <a:pt x="293" y="997"/>
                    </a:lnTo>
                    <a:lnTo>
                      <a:pt x="59" y="997"/>
                    </a:lnTo>
                    <a:lnTo>
                      <a:pt x="40" y="994"/>
                    </a:lnTo>
                    <a:lnTo>
                      <a:pt x="24" y="986"/>
                    </a:lnTo>
                    <a:lnTo>
                      <a:pt x="11" y="972"/>
                    </a:lnTo>
                    <a:lnTo>
                      <a:pt x="3" y="956"/>
                    </a:lnTo>
                    <a:lnTo>
                      <a:pt x="0" y="938"/>
                    </a:lnTo>
                    <a:lnTo>
                      <a:pt x="3" y="920"/>
                    </a:lnTo>
                    <a:lnTo>
                      <a:pt x="11" y="904"/>
                    </a:lnTo>
                    <a:lnTo>
                      <a:pt x="656" y="23"/>
                    </a:lnTo>
                    <a:lnTo>
                      <a:pt x="669" y="12"/>
                    </a:lnTo>
                    <a:lnTo>
                      <a:pt x="682" y="4"/>
                    </a:lnTo>
                    <a:lnTo>
                      <a:pt x="69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4" name="Rectangle 18"/>
              <p:cNvSpPr>
                <a:spLocks noChangeArrowheads="1"/>
              </p:cNvSpPr>
              <p:nvPr/>
            </p:nvSpPr>
            <p:spPr bwMode="auto">
              <a:xfrm>
                <a:off x="6554788" y="3443288"/>
                <a:ext cx="93663" cy="92075"/>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grpSp>
          <p:nvGrpSpPr>
            <p:cNvPr id="85" name="Group 84"/>
            <p:cNvGrpSpPr/>
            <p:nvPr/>
          </p:nvGrpSpPr>
          <p:grpSpPr>
            <a:xfrm>
              <a:off x="7624763" y="1965326"/>
              <a:ext cx="1117600" cy="1816100"/>
              <a:chOff x="7624763" y="2232026"/>
              <a:chExt cx="1117600" cy="1816100"/>
            </a:xfrm>
            <a:grpFill/>
          </p:grpSpPr>
          <p:sp>
            <p:nvSpPr>
              <p:cNvPr id="86" name="Freeform 16"/>
              <p:cNvSpPr>
                <a:spLocks/>
              </p:cNvSpPr>
              <p:nvPr/>
            </p:nvSpPr>
            <p:spPr bwMode="auto">
              <a:xfrm>
                <a:off x="7624763" y="2232026"/>
                <a:ext cx="1117600" cy="1630363"/>
              </a:xfrm>
              <a:custGeom>
                <a:avLst/>
                <a:gdLst>
                  <a:gd name="T0" fmla="*/ 698 w 1407"/>
                  <a:gd name="T1" fmla="*/ 0 h 2053"/>
                  <a:gd name="T2" fmla="*/ 713 w 1407"/>
                  <a:gd name="T3" fmla="*/ 0 h 2053"/>
                  <a:gd name="T4" fmla="*/ 728 w 1407"/>
                  <a:gd name="T5" fmla="*/ 5 h 2053"/>
                  <a:gd name="T6" fmla="*/ 743 w 1407"/>
                  <a:gd name="T7" fmla="*/ 14 h 2053"/>
                  <a:gd name="T8" fmla="*/ 747 w 1407"/>
                  <a:gd name="T9" fmla="*/ 19 h 2053"/>
                  <a:gd name="T10" fmla="*/ 752 w 1407"/>
                  <a:gd name="T11" fmla="*/ 23 h 2053"/>
                  <a:gd name="T12" fmla="*/ 1397 w 1407"/>
                  <a:gd name="T13" fmla="*/ 904 h 2053"/>
                  <a:gd name="T14" fmla="*/ 1404 w 1407"/>
                  <a:gd name="T15" fmla="*/ 917 h 2053"/>
                  <a:gd name="T16" fmla="*/ 1407 w 1407"/>
                  <a:gd name="T17" fmla="*/ 932 h 2053"/>
                  <a:gd name="T18" fmla="*/ 1407 w 1407"/>
                  <a:gd name="T19" fmla="*/ 947 h 2053"/>
                  <a:gd name="T20" fmla="*/ 1402 w 1407"/>
                  <a:gd name="T21" fmla="*/ 961 h 2053"/>
                  <a:gd name="T22" fmla="*/ 1396 w 1407"/>
                  <a:gd name="T23" fmla="*/ 974 h 2053"/>
                  <a:gd name="T24" fmla="*/ 1384 w 1407"/>
                  <a:gd name="T25" fmla="*/ 986 h 2053"/>
                  <a:gd name="T26" fmla="*/ 1367 w 1407"/>
                  <a:gd name="T27" fmla="*/ 994 h 2053"/>
                  <a:gd name="T28" fmla="*/ 1349 w 1407"/>
                  <a:gd name="T29" fmla="*/ 997 h 2053"/>
                  <a:gd name="T30" fmla="*/ 1114 w 1407"/>
                  <a:gd name="T31" fmla="*/ 997 h 2053"/>
                  <a:gd name="T32" fmla="*/ 1114 w 1407"/>
                  <a:gd name="T33" fmla="*/ 2053 h 2053"/>
                  <a:gd name="T34" fmla="*/ 997 w 1407"/>
                  <a:gd name="T35" fmla="*/ 2053 h 2053"/>
                  <a:gd name="T36" fmla="*/ 997 w 1407"/>
                  <a:gd name="T37" fmla="*/ 997 h 2053"/>
                  <a:gd name="T38" fmla="*/ 704 w 1407"/>
                  <a:gd name="T39" fmla="*/ 997 h 2053"/>
                  <a:gd name="T40" fmla="*/ 704 w 1407"/>
                  <a:gd name="T41" fmla="*/ 880 h 2053"/>
                  <a:gd name="T42" fmla="*/ 1234 w 1407"/>
                  <a:gd name="T43" fmla="*/ 880 h 2053"/>
                  <a:gd name="T44" fmla="*/ 704 w 1407"/>
                  <a:gd name="T45" fmla="*/ 157 h 2053"/>
                  <a:gd name="T46" fmla="*/ 175 w 1407"/>
                  <a:gd name="T47" fmla="*/ 880 h 2053"/>
                  <a:gd name="T48" fmla="*/ 352 w 1407"/>
                  <a:gd name="T49" fmla="*/ 880 h 2053"/>
                  <a:gd name="T50" fmla="*/ 371 w 1407"/>
                  <a:gd name="T51" fmla="*/ 882 h 2053"/>
                  <a:gd name="T52" fmla="*/ 387 w 1407"/>
                  <a:gd name="T53" fmla="*/ 891 h 2053"/>
                  <a:gd name="T54" fmla="*/ 400 w 1407"/>
                  <a:gd name="T55" fmla="*/ 904 h 2053"/>
                  <a:gd name="T56" fmla="*/ 408 w 1407"/>
                  <a:gd name="T57" fmla="*/ 920 h 2053"/>
                  <a:gd name="T58" fmla="*/ 411 w 1407"/>
                  <a:gd name="T59" fmla="*/ 938 h 2053"/>
                  <a:gd name="T60" fmla="*/ 411 w 1407"/>
                  <a:gd name="T61" fmla="*/ 1408 h 2053"/>
                  <a:gd name="T62" fmla="*/ 294 w 1407"/>
                  <a:gd name="T63" fmla="*/ 1408 h 2053"/>
                  <a:gd name="T64" fmla="*/ 294 w 1407"/>
                  <a:gd name="T65" fmla="*/ 997 h 2053"/>
                  <a:gd name="T66" fmla="*/ 59 w 1407"/>
                  <a:gd name="T67" fmla="*/ 997 h 2053"/>
                  <a:gd name="T68" fmla="*/ 41 w 1407"/>
                  <a:gd name="T69" fmla="*/ 994 h 2053"/>
                  <a:gd name="T70" fmla="*/ 25 w 1407"/>
                  <a:gd name="T71" fmla="*/ 986 h 2053"/>
                  <a:gd name="T72" fmla="*/ 11 w 1407"/>
                  <a:gd name="T73" fmla="*/ 972 h 2053"/>
                  <a:gd name="T74" fmla="*/ 3 w 1407"/>
                  <a:gd name="T75" fmla="*/ 956 h 2053"/>
                  <a:gd name="T76" fmla="*/ 0 w 1407"/>
                  <a:gd name="T77" fmla="*/ 938 h 2053"/>
                  <a:gd name="T78" fmla="*/ 3 w 1407"/>
                  <a:gd name="T79" fmla="*/ 920 h 2053"/>
                  <a:gd name="T80" fmla="*/ 11 w 1407"/>
                  <a:gd name="T81" fmla="*/ 904 h 2053"/>
                  <a:gd name="T82" fmla="*/ 657 w 1407"/>
                  <a:gd name="T83" fmla="*/ 23 h 2053"/>
                  <a:gd name="T84" fmla="*/ 669 w 1407"/>
                  <a:gd name="T85" fmla="*/ 12 h 2053"/>
                  <a:gd name="T86" fmla="*/ 682 w 1407"/>
                  <a:gd name="T87" fmla="*/ 4 h 2053"/>
                  <a:gd name="T88" fmla="*/ 698 w 1407"/>
                  <a:gd name="T8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7" h="2053">
                    <a:moveTo>
                      <a:pt x="698" y="0"/>
                    </a:moveTo>
                    <a:lnTo>
                      <a:pt x="713" y="0"/>
                    </a:lnTo>
                    <a:lnTo>
                      <a:pt x="728" y="5"/>
                    </a:lnTo>
                    <a:lnTo>
                      <a:pt x="743" y="14"/>
                    </a:lnTo>
                    <a:lnTo>
                      <a:pt x="747" y="19"/>
                    </a:lnTo>
                    <a:lnTo>
                      <a:pt x="752" y="23"/>
                    </a:lnTo>
                    <a:lnTo>
                      <a:pt x="1397" y="904"/>
                    </a:lnTo>
                    <a:lnTo>
                      <a:pt x="1404" y="917"/>
                    </a:lnTo>
                    <a:lnTo>
                      <a:pt x="1407" y="932"/>
                    </a:lnTo>
                    <a:lnTo>
                      <a:pt x="1407" y="947"/>
                    </a:lnTo>
                    <a:lnTo>
                      <a:pt x="1402" y="961"/>
                    </a:lnTo>
                    <a:lnTo>
                      <a:pt x="1396" y="974"/>
                    </a:lnTo>
                    <a:lnTo>
                      <a:pt x="1384" y="986"/>
                    </a:lnTo>
                    <a:lnTo>
                      <a:pt x="1367" y="994"/>
                    </a:lnTo>
                    <a:lnTo>
                      <a:pt x="1349" y="997"/>
                    </a:lnTo>
                    <a:lnTo>
                      <a:pt x="1114" y="997"/>
                    </a:lnTo>
                    <a:lnTo>
                      <a:pt x="1114" y="2053"/>
                    </a:lnTo>
                    <a:lnTo>
                      <a:pt x="997" y="2053"/>
                    </a:lnTo>
                    <a:lnTo>
                      <a:pt x="997" y="997"/>
                    </a:lnTo>
                    <a:lnTo>
                      <a:pt x="704" y="997"/>
                    </a:lnTo>
                    <a:lnTo>
                      <a:pt x="704" y="880"/>
                    </a:lnTo>
                    <a:lnTo>
                      <a:pt x="1234" y="880"/>
                    </a:lnTo>
                    <a:lnTo>
                      <a:pt x="704" y="157"/>
                    </a:lnTo>
                    <a:lnTo>
                      <a:pt x="175" y="880"/>
                    </a:lnTo>
                    <a:lnTo>
                      <a:pt x="352" y="880"/>
                    </a:lnTo>
                    <a:lnTo>
                      <a:pt x="371" y="882"/>
                    </a:lnTo>
                    <a:lnTo>
                      <a:pt x="387" y="891"/>
                    </a:lnTo>
                    <a:lnTo>
                      <a:pt x="400" y="904"/>
                    </a:lnTo>
                    <a:lnTo>
                      <a:pt x="408" y="920"/>
                    </a:lnTo>
                    <a:lnTo>
                      <a:pt x="411" y="938"/>
                    </a:lnTo>
                    <a:lnTo>
                      <a:pt x="411" y="1408"/>
                    </a:lnTo>
                    <a:lnTo>
                      <a:pt x="294" y="1408"/>
                    </a:lnTo>
                    <a:lnTo>
                      <a:pt x="294" y="997"/>
                    </a:lnTo>
                    <a:lnTo>
                      <a:pt x="59" y="997"/>
                    </a:lnTo>
                    <a:lnTo>
                      <a:pt x="41" y="994"/>
                    </a:lnTo>
                    <a:lnTo>
                      <a:pt x="25" y="986"/>
                    </a:lnTo>
                    <a:lnTo>
                      <a:pt x="11" y="972"/>
                    </a:lnTo>
                    <a:lnTo>
                      <a:pt x="3" y="956"/>
                    </a:lnTo>
                    <a:lnTo>
                      <a:pt x="0" y="938"/>
                    </a:lnTo>
                    <a:lnTo>
                      <a:pt x="3" y="920"/>
                    </a:lnTo>
                    <a:lnTo>
                      <a:pt x="11" y="904"/>
                    </a:lnTo>
                    <a:lnTo>
                      <a:pt x="657" y="23"/>
                    </a:lnTo>
                    <a:lnTo>
                      <a:pt x="669" y="12"/>
                    </a:lnTo>
                    <a:lnTo>
                      <a:pt x="682" y="4"/>
                    </a:lnTo>
                    <a:lnTo>
                      <a:pt x="6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7" name="Rectangle 19"/>
              <p:cNvSpPr>
                <a:spLocks noChangeArrowheads="1"/>
              </p:cNvSpPr>
              <p:nvPr/>
            </p:nvSpPr>
            <p:spPr bwMode="auto">
              <a:xfrm>
                <a:off x="7858126" y="3443288"/>
                <a:ext cx="93663" cy="92075"/>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8" name="Rectangle 20"/>
              <p:cNvSpPr>
                <a:spLocks noChangeArrowheads="1"/>
              </p:cNvSpPr>
              <p:nvPr/>
            </p:nvSpPr>
            <p:spPr bwMode="auto">
              <a:xfrm>
                <a:off x="8416926" y="3954463"/>
                <a:ext cx="93663" cy="93663"/>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grpSp>
      <p:sp>
        <p:nvSpPr>
          <p:cNvPr id="21" name="Footer Text">
            <a:extLst>
              <a:ext uri="{FF2B5EF4-FFF2-40B4-BE49-F238E27FC236}">
                <a16:creationId xmlns:a16="http://schemas.microsoft.com/office/drawing/2014/main" id="{9C05C67E-C33E-6E49-BD1D-072F4A0F3537}"/>
              </a:ext>
            </a:extLst>
          </p:cNvPr>
          <p:cNvSpPr txBox="1"/>
          <p:nvPr/>
        </p:nvSpPr>
        <p:spPr>
          <a:xfrm>
            <a:off x="508000" y="2370879"/>
            <a:ext cx="5099304" cy="2215991"/>
          </a:xfrm>
          <a:prstGeom prst="rect">
            <a:avLst/>
          </a:prstGeom>
          <a:noFill/>
        </p:spPr>
        <p:txBody>
          <a:bodyPr wrap="square" lIns="0" tIns="0" rIns="0" bIns="0" rtlCol="0">
            <a:spAutoFit/>
          </a:bodyPr>
          <a:lstStyle/>
          <a:p>
            <a:r>
              <a:rPr lang="de-DE" b="1" dirty="0">
                <a:solidFill>
                  <a:schemeClr val="tx1">
                    <a:lumMod val="75000"/>
                    <a:lumOff val="25000"/>
                  </a:schemeClr>
                </a:solidFill>
              </a:rPr>
              <a:t>BI = Business-</a:t>
            </a:r>
            <a:r>
              <a:rPr lang="de-DE" b="1" dirty="0" err="1">
                <a:solidFill>
                  <a:schemeClr val="tx1">
                    <a:lumMod val="75000"/>
                    <a:lumOff val="25000"/>
                  </a:schemeClr>
                </a:solidFill>
              </a:rPr>
              <a:t>Intelligence</a:t>
            </a:r>
            <a:endParaRPr lang="de-DE" b="1" dirty="0">
              <a:solidFill>
                <a:schemeClr val="tx1">
                  <a:lumMod val="75000"/>
                  <a:lumOff val="25000"/>
                </a:schemeClr>
              </a:solidFill>
            </a:endParaRPr>
          </a:p>
          <a:p>
            <a:pPr lvl="1"/>
            <a:r>
              <a:rPr lang="de-DE" dirty="0">
                <a:solidFill>
                  <a:schemeClr val="tx1">
                    <a:lumMod val="75000"/>
                    <a:lumOff val="25000"/>
                  </a:schemeClr>
                </a:solidFill>
              </a:rPr>
              <a:t>Business-</a:t>
            </a:r>
            <a:r>
              <a:rPr lang="de-DE" dirty="0" err="1">
                <a:solidFill>
                  <a:schemeClr val="tx1">
                    <a:lumMod val="75000"/>
                    <a:lumOff val="25000"/>
                  </a:schemeClr>
                </a:solidFill>
              </a:rPr>
              <a:t>Intelligence</a:t>
            </a:r>
            <a:r>
              <a:rPr lang="de-DE" dirty="0">
                <a:solidFill>
                  <a:schemeClr val="tx1">
                    <a:lumMod val="75000"/>
                    <a:lumOff val="25000"/>
                  </a:schemeClr>
                </a:solidFill>
              </a:rPr>
              <a:t>: Begriff aus der Wirtschaftsinformatik -&gt; Darstellung von Verfahren und Prozessen zur systematischen Analyse des eigenen Unternehmens</a:t>
            </a:r>
          </a:p>
          <a:p>
            <a:pPr lvl="1"/>
            <a:r>
              <a:rPr lang="de-DE" dirty="0">
                <a:solidFill>
                  <a:schemeClr val="tx1">
                    <a:lumMod val="75000"/>
                    <a:lumOff val="25000"/>
                  </a:schemeClr>
                </a:solidFill>
              </a:rPr>
              <a:t>umfasst Sammlungen, Auswertungen und Darstellungen von Daten in elektrischer Form </a:t>
            </a:r>
          </a:p>
          <a:p>
            <a:pPr lvl="1"/>
            <a:r>
              <a:rPr lang="de-DE" dirty="0">
                <a:solidFill>
                  <a:schemeClr val="tx1">
                    <a:lumMod val="75000"/>
                    <a:lumOff val="25000"/>
                  </a:schemeClr>
                </a:solidFill>
              </a:rPr>
              <a:t>früher auch als Kennzahlensystem bezeichnet</a:t>
            </a:r>
          </a:p>
        </p:txBody>
      </p:sp>
      <p:sp>
        <p:nvSpPr>
          <p:cNvPr id="23" name="Title 5">
            <a:extLst>
              <a:ext uri="{FF2B5EF4-FFF2-40B4-BE49-F238E27FC236}">
                <a16:creationId xmlns:a16="http://schemas.microsoft.com/office/drawing/2014/main" id="{946BC8BA-5764-92BC-C9F8-4A2A4EB82732}"/>
              </a:ext>
            </a:extLst>
          </p:cNvPr>
          <p:cNvSpPr txBox="1">
            <a:spLocks/>
          </p:cNvSpPr>
          <p:nvPr/>
        </p:nvSpPr>
        <p:spPr>
          <a:xfrm>
            <a:off x="517091" y="817680"/>
            <a:ext cx="11157817" cy="545945"/>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chemeClr val="bg1"/>
                </a:solidFill>
              </a:rPr>
              <a:t>Definition</a:t>
            </a:r>
          </a:p>
        </p:txBody>
      </p:sp>
      <p:sp>
        <p:nvSpPr>
          <p:cNvPr id="3" name="Footer Text">
            <a:extLst>
              <a:ext uri="{FF2B5EF4-FFF2-40B4-BE49-F238E27FC236}">
                <a16:creationId xmlns:a16="http://schemas.microsoft.com/office/drawing/2014/main" id="{E37D6EA4-E18E-6086-33B7-42F603C67D8A}"/>
              </a:ext>
            </a:extLst>
          </p:cNvPr>
          <p:cNvSpPr txBox="1"/>
          <p:nvPr/>
        </p:nvSpPr>
        <p:spPr>
          <a:xfrm>
            <a:off x="6467388" y="2370879"/>
            <a:ext cx="5099304" cy="1107996"/>
          </a:xfrm>
          <a:prstGeom prst="rect">
            <a:avLst/>
          </a:prstGeom>
          <a:noFill/>
        </p:spPr>
        <p:txBody>
          <a:bodyPr wrap="square" lIns="0" tIns="0" rIns="0" bIns="0" rtlCol="0">
            <a:spAutoFit/>
          </a:bodyPr>
          <a:lstStyle/>
          <a:p>
            <a:r>
              <a:rPr lang="de-DE" b="1" dirty="0">
                <a:solidFill>
                  <a:schemeClr val="tx1">
                    <a:lumMod val="75000"/>
                    <a:lumOff val="25000"/>
                  </a:schemeClr>
                </a:solidFill>
              </a:rPr>
              <a:t>Power BI Geschäftsanalysedienst von Microsoft</a:t>
            </a:r>
          </a:p>
          <a:p>
            <a:pPr lvl="1"/>
            <a:r>
              <a:rPr lang="de-DE" dirty="0">
                <a:solidFill>
                  <a:schemeClr val="tx1">
                    <a:lumMod val="75000"/>
                    <a:lumOff val="25000"/>
                  </a:schemeClr>
                </a:solidFill>
              </a:rPr>
              <a:t>verschiedene Datensysteme zu einem zusammengeführt</a:t>
            </a:r>
          </a:p>
          <a:p>
            <a:r>
              <a:rPr lang="de-DE" dirty="0">
                <a:solidFill>
                  <a:schemeClr val="tx1">
                    <a:lumMod val="75000"/>
                    <a:lumOff val="25000"/>
                  </a:schemeClr>
                </a:solidFill>
              </a:rPr>
              <a:t>Ziel: Interaktive Visualisierungen mit einer Oberfläche</a:t>
            </a:r>
          </a:p>
        </p:txBody>
      </p:sp>
    </p:spTree>
    <p:extLst>
      <p:ext uri="{BB962C8B-B14F-4D97-AF65-F5344CB8AC3E}">
        <p14:creationId xmlns:p14="http://schemas.microsoft.com/office/powerpoint/2010/main" val="14659906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 r="44"/>
          <a:stretch>
            <a:fillRect/>
          </a:stretch>
        </p:blipFill>
        <p:spPr/>
      </p:pic>
      <p:sp>
        <p:nvSpPr>
          <p:cNvPr id="64" name="Rectangle 63"/>
          <p:cNvSpPr/>
          <p:nvPr/>
        </p:nvSpPr>
        <p:spPr bwMode="auto">
          <a:xfrm>
            <a:off x="0" y="2"/>
            <a:ext cx="12192000" cy="6857999"/>
          </a:xfrm>
          <a:prstGeom prst="rect">
            <a:avLst/>
          </a:prstGeom>
          <a:solidFill>
            <a:schemeClr val="accent3">
              <a:alpha val="8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2" name="Rectangle 31"/>
          <p:cNvSpPr/>
          <p:nvPr/>
        </p:nvSpPr>
        <p:spPr bwMode="auto">
          <a:xfrm>
            <a:off x="0" y="5092429"/>
            <a:ext cx="12192000" cy="1177048"/>
          </a:xfrm>
          <a:prstGeom prst="rect">
            <a:avLst/>
          </a:prstGeom>
          <a:solidFill>
            <a:schemeClr val="bg1"/>
          </a:solidFill>
          <a:ln w="28575">
            <a:noFill/>
            <a:round/>
            <a:headEnd/>
            <a:tailEnd/>
          </a:ln>
        </p:spPr>
        <p:txBody>
          <a:bodyPr vert="horz" wrap="square" lIns="121920" tIns="60960" rIns="121920" bIns="60960" numCol="1" rtlCol="0" anchor="ctr" anchorCtr="0" compatLnSpc="1">
            <a:prstTxWarp prst="textNoShape">
              <a:avLst/>
            </a:prstTxWarp>
          </a:bodyPr>
          <a:lstStyle/>
          <a:p>
            <a:pPr algn="ctr"/>
            <a:r>
              <a:rPr lang="en-US" sz="4267" dirty="0">
                <a:solidFill>
                  <a:schemeClr val="accent3"/>
                </a:solidFill>
              </a:rPr>
              <a:t>BEGRIFFSERKLÄRUNG</a:t>
            </a:r>
          </a:p>
        </p:txBody>
      </p:sp>
    </p:spTree>
    <p:extLst>
      <p:ext uri="{BB962C8B-B14F-4D97-AF65-F5344CB8AC3E}">
        <p14:creationId xmlns:p14="http://schemas.microsoft.com/office/powerpoint/2010/main" val="1528626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61" t="13462" r="61" b="35435"/>
          <a:stretch/>
        </p:blipFill>
        <p:spPr>
          <a:xfrm>
            <a:off x="0" y="2"/>
            <a:ext cx="12192000" cy="2114184"/>
          </a:xfrm>
        </p:spPr>
      </p:pic>
      <p:sp>
        <p:nvSpPr>
          <p:cNvPr id="73" name="Freeform 72"/>
          <p:cNvSpPr/>
          <p:nvPr/>
        </p:nvSpPr>
        <p:spPr>
          <a:xfrm>
            <a:off x="1" y="-7233"/>
            <a:ext cx="6725920" cy="2121419"/>
          </a:xfrm>
          <a:custGeom>
            <a:avLst/>
            <a:gdLst>
              <a:gd name="connsiteX0" fmla="*/ 1813247 w 5221741"/>
              <a:gd name="connsiteY0" fmla="*/ 0 h 2840065"/>
              <a:gd name="connsiteX1" fmla="*/ 2224159 w 5221741"/>
              <a:gd name="connsiteY1" fmla="*/ 0 h 2840065"/>
              <a:gd name="connsiteX2" fmla="*/ 2344128 w 5221741"/>
              <a:gd name="connsiteY2" fmla="*/ 0 h 2840065"/>
              <a:gd name="connsiteX3" fmla="*/ 2473796 w 5221741"/>
              <a:gd name="connsiteY3" fmla="*/ 0 h 2840065"/>
              <a:gd name="connsiteX4" fmla="*/ 2755040 w 5221741"/>
              <a:gd name="connsiteY4" fmla="*/ 0 h 2840065"/>
              <a:gd name="connsiteX5" fmla="*/ 2779609 w 5221741"/>
              <a:gd name="connsiteY5" fmla="*/ 0 h 2840065"/>
              <a:gd name="connsiteX6" fmla="*/ 3310490 w 5221741"/>
              <a:gd name="connsiteY6" fmla="*/ 0 h 2840065"/>
              <a:gd name="connsiteX7" fmla="*/ 3789388 w 5221741"/>
              <a:gd name="connsiteY7" fmla="*/ 0 h 2840065"/>
              <a:gd name="connsiteX8" fmla="*/ 4255069 w 5221741"/>
              <a:gd name="connsiteY8" fmla="*/ 0 h 2840065"/>
              <a:gd name="connsiteX9" fmla="*/ 4303981 w 5221741"/>
              <a:gd name="connsiteY9" fmla="*/ 0 h 2840065"/>
              <a:gd name="connsiteX10" fmla="*/ 4690860 w 5221741"/>
              <a:gd name="connsiteY10" fmla="*/ 0 h 2840065"/>
              <a:gd name="connsiteX11" fmla="*/ 4785950 w 5221741"/>
              <a:gd name="connsiteY11" fmla="*/ 0 h 2840065"/>
              <a:gd name="connsiteX12" fmla="*/ 5221741 w 5221741"/>
              <a:gd name="connsiteY12" fmla="*/ 0 h 2840065"/>
              <a:gd name="connsiteX13" fmla="*/ 4171019 w 5221741"/>
              <a:gd name="connsiteY13" fmla="*/ 2840065 h 2840065"/>
              <a:gd name="connsiteX14" fmla="*/ 3735228 w 5221741"/>
              <a:gd name="connsiteY14" fmla="*/ 2840065 h 2840065"/>
              <a:gd name="connsiteX15" fmla="*/ 3640138 w 5221741"/>
              <a:gd name="connsiteY15" fmla="*/ 2840065 h 2840065"/>
              <a:gd name="connsiteX16" fmla="*/ 3253259 w 5221741"/>
              <a:gd name="connsiteY16" fmla="*/ 2840065 h 2840065"/>
              <a:gd name="connsiteX17" fmla="*/ 3204347 w 5221741"/>
              <a:gd name="connsiteY17" fmla="*/ 2840065 h 2840065"/>
              <a:gd name="connsiteX18" fmla="*/ 2738666 w 5221741"/>
              <a:gd name="connsiteY18" fmla="*/ 2840065 h 2840065"/>
              <a:gd name="connsiteX19" fmla="*/ 2722378 w 5221741"/>
              <a:gd name="connsiteY19" fmla="*/ 2840065 h 2840065"/>
              <a:gd name="connsiteX20" fmla="*/ 2259768 w 5221741"/>
              <a:gd name="connsiteY20" fmla="*/ 2840065 h 2840065"/>
              <a:gd name="connsiteX21" fmla="*/ 2207785 w 5221741"/>
              <a:gd name="connsiteY21" fmla="*/ 2840065 h 2840065"/>
              <a:gd name="connsiteX22" fmla="*/ 1953955 w 5221741"/>
              <a:gd name="connsiteY22" fmla="*/ 2840065 h 2840065"/>
              <a:gd name="connsiteX23" fmla="*/ 1728887 w 5221741"/>
              <a:gd name="connsiteY23" fmla="*/ 2840065 h 2840065"/>
              <a:gd name="connsiteX24" fmla="*/ 1704318 w 5221741"/>
              <a:gd name="connsiteY24" fmla="*/ 2840065 h 2840065"/>
              <a:gd name="connsiteX25" fmla="*/ 1423074 w 5221741"/>
              <a:gd name="connsiteY25" fmla="*/ 2840065 h 2840065"/>
              <a:gd name="connsiteX26" fmla="*/ 1293406 w 5221741"/>
              <a:gd name="connsiteY26" fmla="*/ 2840065 h 2840065"/>
              <a:gd name="connsiteX27" fmla="*/ 1173437 w 5221741"/>
              <a:gd name="connsiteY27" fmla="*/ 2840065 h 2840065"/>
              <a:gd name="connsiteX28" fmla="*/ 762525 w 5221741"/>
              <a:gd name="connsiteY28" fmla="*/ 2840065 h 2840065"/>
              <a:gd name="connsiteX29" fmla="*/ 765884 w 5221741"/>
              <a:gd name="connsiteY29" fmla="*/ 2830986 h 2840065"/>
              <a:gd name="connsiteX30" fmla="*/ 0 w 5221741"/>
              <a:gd name="connsiteY30" fmla="*/ 2830986 h 2840065"/>
              <a:gd name="connsiteX31" fmla="*/ 0 w 5221741"/>
              <a:gd name="connsiteY31" fmla="*/ 5426 h 2840065"/>
              <a:gd name="connsiteX32" fmla="*/ 1811240 w 5221741"/>
              <a:gd name="connsiteY32" fmla="*/ 5426 h 284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21741" h="2840065">
                <a:moveTo>
                  <a:pt x="1813247" y="0"/>
                </a:moveTo>
                <a:lnTo>
                  <a:pt x="2224159" y="0"/>
                </a:lnTo>
                <a:lnTo>
                  <a:pt x="2344128" y="0"/>
                </a:lnTo>
                <a:lnTo>
                  <a:pt x="2473796" y="0"/>
                </a:lnTo>
                <a:lnTo>
                  <a:pt x="2755040" y="0"/>
                </a:lnTo>
                <a:lnTo>
                  <a:pt x="2779609" y="0"/>
                </a:lnTo>
                <a:lnTo>
                  <a:pt x="3310490" y="0"/>
                </a:lnTo>
                <a:lnTo>
                  <a:pt x="3789388" y="0"/>
                </a:lnTo>
                <a:lnTo>
                  <a:pt x="4255069" y="0"/>
                </a:lnTo>
                <a:lnTo>
                  <a:pt x="4303981" y="0"/>
                </a:lnTo>
                <a:lnTo>
                  <a:pt x="4690860" y="0"/>
                </a:lnTo>
                <a:lnTo>
                  <a:pt x="4785950" y="0"/>
                </a:lnTo>
                <a:lnTo>
                  <a:pt x="5221741" y="0"/>
                </a:lnTo>
                <a:lnTo>
                  <a:pt x="4171019" y="2840065"/>
                </a:lnTo>
                <a:lnTo>
                  <a:pt x="3735228" y="2840065"/>
                </a:lnTo>
                <a:lnTo>
                  <a:pt x="3640138" y="2840065"/>
                </a:lnTo>
                <a:lnTo>
                  <a:pt x="3253259" y="2840065"/>
                </a:lnTo>
                <a:lnTo>
                  <a:pt x="3204347" y="2840065"/>
                </a:lnTo>
                <a:lnTo>
                  <a:pt x="2738666" y="2840065"/>
                </a:lnTo>
                <a:lnTo>
                  <a:pt x="2722378" y="2840065"/>
                </a:lnTo>
                <a:lnTo>
                  <a:pt x="2259768" y="2840065"/>
                </a:lnTo>
                <a:lnTo>
                  <a:pt x="2207785" y="2840065"/>
                </a:lnTo>
                <a:lnTo>
                  <a:pt x="1953955" y="2840065"/>
                </a:lnTo>
                <a:lnTo>
                  <a:pt x="1728887" y="2840065"/>
                </a:lnTo>
                <a:lnTo>
                  <a:pt x="1704318" y="2840065"/>
                </a:lnTo>
                <a:lnTo>
                  <a:pt x="1423074" y="2840065"/>
                </a:lnTo>
                <a:lnTo>
                  <a:pt x="1293406" y="2840065"/>
                </a:lnTo>
                <a:lnTo>
                  <a:pt x="1173437" y="2840065"/>
                </a:lnTo>
                <a:lnTo>
                  <a:pt x="762525" y="2840065"/>
                </a:lnTo>
                <a:lnTo>
                  <a:pt x="765884" y="2830986"/>
                </a:lnTo>
                <a:lnTo>
                  <a:pt x="0" y="2830986"/>
                </a:lnTo>
                <a:lnTo>
                  <a:pt x="0" y="5426"/>
                </a:lnTo>
                <a:lnTo>
                  <a:pt x="1811240" y="5426"/>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Oval 74"/>
          <p:cNvSpPr>
            <a:spLocks noChangeAspect="1"/>
          </p:cNvSpPr>
          <p:nvPr/>
        </p:nvSpPr>
        <p:spPr bwMode="auto">
          <a:xfrm>
            <a:off x="5564694" y="438619"/>
            <a:ext cx="1260000" cy="1260000"/>
          </a:xfrm>
          <a:prstGeom prst="ellipse">
            <a:avLst/>
          </a:prstGeom>
          <a:solidFill>
            <a:schemeClr val="accent2"/>
          </a:solidFill>
          <a:ln w="19050">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de-DE" sz="2400"/>
          </a:p>
        </p:txBody>
      </p:sp>
      <p:grpSp>
        <p:nvGrpSpPr>
          <p:cNvPr id="6" name="Group 5"/>
          <p:cNvGrpSpPr>
            <a:grpSpLocks noChangeAspect="1"/>
          </p:cNvGrpSpPr>
          <p:nvPr/>
        </p:nvGrpSpPr>
        <p:grpSpPr>
          <a:xfrm>
            <a:off x="5846302" y="710700"/>
            <a:ext cx="685186" cy="685551"/>
            <a:chOff x="5764213" y="1314451"/>
            <a:chExt cx="2978150" cy="2979737"/>
          </a:xfrm>
          <a:solidFill>
            <a:schemeClr val="bg1"/>
          </a:solidFill>
        </p:grpSpPr>
        <p:grpSp>
          <p:nvGrpSpPr>
            <p:cNvPr id="76" name="Group 75"/>
            <p:cNvGrpSpPr/>
            <p:nvPr/>
          </p:nvGrpSpPr>
          <p:grpSpPr>
            <a:xfrm>
              <a:off x="6648451" y="2430463"/>
              <a:ext cx="1209675" cy="1863725"/>
              <a:chOff x="6648451" y="2697163"/>
              <a:chExt cx="1209675" cy="1863725"/>
            </a:xfrm>
            <a:grpFill/>
          </p:grpSpPr>
          <p:sp>
            <p:nvSpPr>
              <p:cNvPr id="77" name="Freeform 12"/>
              <p:cNvSpPr>
                <a:spLocks noEditPoints="1"/>
              </p:cNvSpPr>
              <p:nvPr/>
            </p:nvSpPr>
            <p:spPr bwMode="auto">
              <a:xfrm>
                <a:off x="6648451" y="2697163"/>
                <a:ext cx="1209675" cy="1863725"/>
              </a:xfrm>
              <a:custGeom>
                <a:avLst/>
                <a:gdLst>
                  <a:gd name="T0" fmla="*/ 763 w 1525"/>
                  <a:gd name="T1" fmla="*/ 1326 h 2348"/>
                  <a:gd name="T2" fmla="*/ 861 w 1525"/>
                  <a:gd name="T3" fmla="*/ 1104 h 2348"/>
                  <a:gd name="T4" fmla="*/ 712 w 1525"/>
                  <a:gd name="T5" fmla="*/ 1112 h 2348"/>
                  <a:gd name="T6" fmla="*/ 635 w 1525"/>
                  <a:gd name="T7" fmla="*/ 468 h 2348"/>
                  <a:gd name="T8" fmla="*/ 567 w 1525"/>
                  <a:gd name="T9" fmla="*/ 547 h 2348"/>
                  <a:gd name="T10" fmla="*/ 470 w 1525"/>
                  <a:gd name="T11" fmla="*/ 581 h 2348"/>
                  <a:gd name="T12" fmla="*/ 473 w 1525"/>
                  <a:gd name="T13" fmla="*/ 711 h 2348"/>
                  <a:gd name="T14" fmla="*/ 497 w 1525"/>
                  <a:gd name="T15" fmla="*/ 809 h 2348"/>
                  <a:gd name="T16" fmla="*/ 544 w 1525"/>
                  <a:gd name="T17" fmla="*/ 896 h 2348"/>
                  <a:gd name="T18" fmla="*/ 618 w 1525"/>
                  <a:gd name="T19" fmla="*/ 961 h 2348"/>
                  <a:gd name="T20" fmla="*/ 720 w 1525"/>
                  <a:gd name="T21" fmla="*/ 995 h 2348"/>
                  <a:gd name="T22" fmla="*/ 841 w 1525"/>
                  <a:gd name="T23" fmla="*/ 988 h 2348"/>
                  <a:gd name="T24" fmla="*/ 935 w 1525"/>
                  <a:gd name="T25" fmla="*/ 943 h 2348"/>
                  <a:gd name="T26" fmla="*/ 998 w 1525"/>
                  <a:gd name="T27" fmla="*/ 869 h 2348"/>
                  <a:gd name="T28" fmla="*/ 1038 w 1525"/>
                  <a:gd name="T29" fmla="*/ 777 h 2348"/>
                  <a:gd name="T30" fmla="*/ 1054 w 1525"/>
                  <a:gd name="T31" fmla="*/ 678 h 2348"/>
                  <a:gd name="T32" fmla="*/ 1021 w 1525"/>
                  <a:gd name="T33" fmla="*/ 576 h 2348"/>
                  <a:gd name="T34" fmla="*/ 932 w 1525"/>
                  <a:gd name="T35" fmla="*/ 525 h 2348"/>
                  <a:gd name="T36" fmla="*/ 635 w 1525"/>
                  <a:gd name="T37" fmla="*/ 468 h 2348"/>
                  <a:gd name="T38" fmla="*/ 659 w 1525"/>
                  <a:gd name="T39" fmla="*/ 125 h 2348"/>
                  <a:gd name="T40" fmla="*/ 513 w 1525"/>
                  <a:gd name="T41" fmla="*/ 176 h 2348"/>
                  <a:gd name="T42" fmla="*/ 483 w 1525"/>
                  <a:gd name="T43" fmla="*/ 457 h 2348"/>
                  <a:gd name="T44" fmla="*/ 519 w 1525"/>
                  <a:gd name="T45" fmla="*/ 434 h 2348"/>
                  <a:gd name="T46" fmla="*/ 531 w 1525"/>
                  <a:gd name="T47" fmla="*/ 392 h 2348"/>
                  <a:gd name="T48" fmla="*/ 568 w 1525"/>
                  <a:gd name="T49" fmla="*/ 355 h 2348"/>
                  <a:gd name="T50" fmla="*/ 956 w 1525"/>
                  <a:gd name="T51" fmla="*/ 355 h 2348"/>
                  <a:gd name="T52" fmla="*/ 994 w 1525"/>
                  <a:gd name="T53" fmla="*/ 392 h 2348"/>
                  <a:gd name="T54" fmla="*/ 1005 w 1525"/>
                  <a:gd name="T55" fmla="*/ 434 h 2348"/>
                  <a:gd name="T56" fmla="*/ 1041 w 1525"/>
                  <a:gd name="T57" fmla="*/ 457 h 2348"/>
                  <a:gd name="T58" fmla="*/ 1011 w 1525"/>
                  <a:gd name="T59" fmla="*/ 176 h 2348"/>
                  <a:gd name="T60" fmla="*/ 866 w 1525"/>
                  <a:gd name="T61" fmla="*/ 125 h 2348"/>
                  <a:gd name="T62" fmla="*/ 763 w 1525"/>
                  <a:gd name="T63" fmla="*/ 0 h 2348"/>
                  <a:gd name="T64" fmla="*/ 921 w 1525"/>
                  <a:gd name="T65" fmla="*/ 15 h 2348"/>
                  <a:gd name="T66" fmla="*/ 1068 w 1525"/>
                  <a:gd name="T67" fmla="*/ 74 h 2348"/>
                  <a:gd name="T68" fmla="*/ 1165 w 1525"/>
                  <a:gd name="T69" fmla="*/ 147 h 2348"/>
                  <a:gd name="T70" fmla="*/ 1173 w 1525"/>
                  <a:gd name="T71" fmla="*/ 645 h 2348"/>
                  <a:gd name="T72" fmla="*/ 1148 w 1525"/>
                  <a:gd name="T73" fmla="*/ 818 h 2348"/>
                  <a:gd name="T74" fmla="*/ 1078 w 1525"/>
                  <a:gd name="T75" fmla="*/ 959 h 2348"/>
                  <a:gd name="T76" fmla="*/ 1042 w 1525"/>
                  <a:gd name="T77" fmla="*/ 1128 h 2348"/>
                  <a:gd name="T78" fmla="*/ 1453 w 1525"/>
                  <a:gd name="T79" fmla="*/ 1312 h 2348"/>
                  <a:gd name="T80" fmla="*/ 1524 w 1525"/>
                  <a:gd name="T81" fmla="*/ 1454 h 2348"/>
                  <a:gd name="T82" fmla="*/ 1407 w 1525"/>
                  <a:gd name="T83" fmla="*/ 2348 h 2348"/>
                  <a:gd name="T84" fmla="*/ 1011 w 1525"/>
                  <a:gd name="T85" fmla="*/ 1242 h 2348"/>
                  <a:gd name="T86" fmla="*/ 703 w 1525"/>
                  <a:gd name="T87" fmla="*/ 1761 h 2348"/>
                  <a:gd name="T88" fmla="*/ 160 w 1525"/>
                  <a:gd name="T89" fmla="*/ 1396 h 2348"/>
                  <a:gd name="T90" fmla="*/ 0 w 1525"/>
                  <a:gd name="T91" fmla="*/ 2348 h 2348"/>
                  <a:gd name="T92" fmla="*/ 6 w 1525"/>
                  <a:gd name="T93" fmla="*/ 1441 h 2348"/>
                  <a:gd name="T94" fmla="*/ 82 w 1525"/>
                  <a:gd name="T95" fmla="*/ 1303 h 2348"/>
                  <a:gd name="T96" fmla="*/ 514 w 1525"/>
                  <a:gd name="T97" fmla="*/ 1031 h 2348"/>
                  <a:gd name="T98" fmla="*/ 418 w 1525"/>
                  <a:gd name="T99" fmla="*/ 917 h 2348"/>
                  <a:gd name="T100" fmla="*/ 363 w 1525"/>
                  <a:gd name="T101" fmla="*/ 764 h 2348"/>
                  <a:gd name="T102" fmla="*/ 352 w 1525"/>
                  <a:gd name="T103" fmla="*/ 176 h 2348"/>
                  <a:gd name="T104" fmla="*/ 369 w 1525"/>
                  <a:gd name="T105" fmla="*/ 134 h 2348"/>
                  <a:gd name="T106" fmla="*/ 504 w 1525"/>
                  <a:gd name="T107" fmla="*/ 50 h 2348"/>
                  <a:gd name="T108" fmla="*/ 655 w 1525"/>
                  <a:gd name="T109" fmla="*/ 5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5" h="2348">
                    <a:moveTo>
                      <a:pt x="618" y="1090"/>
                    </a:moveTo>
                    <a:lnTo>
                      <a:pt x="596" y="1159"/>
                    </a:lnTo>
                    <a:lnTo>
                      <a:pt x="763" y="1326"/>
                    </a:lnTo>
                    <a:lnTo>
                      <a:pt x="929" y="1159"/>
                    </a:lnTo>
                    <a:lnTo>
                      <a:pt x="906" y="1090"/>
                    </a:lnTo>
                    <a:lnTo>
                      <a:pt x="861" y="1104"/>
                    </a:lnTo>
                    <a:lnTo>
                      <a:pt x="813" y="1112"/>
                    </a:lnTo>
                    <a:lnTo>
                      <a:pt x="763" y="1115"/>
                    </a:lnTo>
                    <a:lnTo>
                      <a:pt x="712" y="1112"/>
                    </a:lnTo>
                    <a:lnTo>
                      <a:pt x="663" y="1104"/>
                    </a:lnTo>
                    <a:lnTo>
                      <a:pt x="618" y="1090"/>
                    </a:lnTo>
                    <a:close/>
                    <a:moveTo>
                      <a:pt x="635" y="468"/>
                    </a:moveTo>
                    <a:lnTo>
                      <a:pt x="616" y="499"/>
                    </a:lnTo>
                    <a:lnTo>
                      <a:pt x="593" y="525"/>
                    </a:lnTo>
                    <a:lnTo>
                      <a:pt x="567" y="547"/>
                    </a:lnTo>
                    <a:lnTo>
                      <a:pt x="536" y="563"/>
                    </a:lnTo>
                    <a:lnTo>
                      <a:pt x="504" y="576"/>
                    </a:lnTo>
                    <a:lnTo>
                      <a:pt x="470" y="581"/>
                    </a:lnTo>
                    <a:lnTo>
                      <a:pt x="470" y="645"/>
                    </a:lnTo>
                    <a:lnTo>
                      <a:pt x="470" y="678"/>
                    </a:lnTo>
                    <a:lnTo>
                      <a:pt x="473" y="711"/>
                    </a:lnTo>
                    <a:lnTo>
                      <a:pt x="479" y="744"/>
                    </a:lnTo>
                    <a:lnTo>
                      <a:pt x="487" y="777"/>
                    </a:lnTo>
                    <a:lnTo>
                      <a:pt x="497" y="809"/>
                    </a:lnTo>
                    <a:lnTo>
                      <a:pt x="510" y="840"/>
                    </a:lnTo>
                    <a:lnTo>
                      <a:pt x="526" y="869"/>
                    </a:lnTo>
                    <a:lnTo>
                      <a:pt x="544" y="896"/>
                    </a:lnTo>
                    <a:lnTo>
                      <a:pt x="565" y="920"/>
                    </a:lnTo>
                    <a:lnTo>
                      <a:pt x="591" y="943"/>
                    </a:lnTo>
                    <a:lnTo>
                      <a:pt x="618" y="961"/>
                    </a:lnTo>
                    <a:lnTo>
                      <a:pt x="649" y="977"/>
                    </a:lnTo>
                    <a:lnTo>
                      <a:pt x="683" y="988"/>
                    </a:lnTo>
                    <a:lnTo>
                      <a:pt x="720" y="995"/>
                    </a:lnTo>
                    <a:lnTo>
                      <a:pt x="763" y="998"/>
                    </a:lnTo>
                    <a:lnTo>
                      <a:pt x="804" y="995"/>
                    </a:lnTo>
                    <a:lnTo>
                      <a:pt x="841" y="988"/>
                    </a:lnTo>
                    <a:lnTo>
                      <a:pt x="877" y="977"/>
                    </a:lnTo>
                    <a:lnTo>
                      <a:pt x="907" y="961"/>
                    </a:lnTo>
                    <a:lnTo>
                      <a:pt x="935" y="943"/>
                    </a:lnTo>
                    <a:lnTo>
                      <a:pt x="959" y="920"/>
                    </a:lnTo>
                    <a:lnTo>
                      <a:pt x="980" y="896"/>
                    </a:lnTo>
                    <a:lnTo>
                      <a:pt x="998" y="869"/>
                    </a:lnTo>
                    <a:lnTo>
                      <a:pt x="1014" y="840"/>
                    </a:lnTo>
                    <a:lnTo>
                      <a:pt x="1028" y="809"/>
                    </a:lnTo>
                    <a:lnTo>
                      <a:pt x="1038" y="777"/>
                    </a:lnTo>
                    <a:lnTo>
                      <a:pt x="1046" y="744"/>
                    </a:lnTo>
                    <a:lnTo>
                      <a:pt x="1051" y="711"/>
                    </a:lnTo>
                    <a:lnTo>
                      <a:pt x="1054" y="678"/>
                    </a:lnTo>
                    <a:lnTo>
                      <a:pt x="1055" y="645"/>
                    </a:lnTo>
                    <a:lnTo>
                      <a:pt x="1055" y="581"/>
                    </a:lnTo>
                    <a:lnTo>
                      <a:pt x="1021" y="576"/>
                    </a:lnTo>
                    <a:lnTo>
                      <a:pt x="988" y="563"/>
                    </a:lnTo>
                    <a:lnTo>
                      <a:pt x="959" y="547"/>
                    </a:lnTo>
                    <a:lnTo>
                      <a:pt x="932" y="525"/>
                    </a:lnTo>
                    <a:lnTo>
                      <a:pt x="908" y="499"/>
                    </a:lnTo>
                    <a:lnTo>
                      <a:pt x="890" y="468"/>
                    </a:lnTo>
                    <a:lnTo>
                      <a:pt x="635" y="468"/>
                    </a:lnTo>
                    <a:close/>
                    <a:moveTo>
                      <a:pt x="763" y="117"/>
                    </a:moveTo>
                    <a:lnTo>
                      <a:pt x="710" y="118"/>
                    </a:lnTo>
                    <a:lnTo>
                      <a:pt x="659" y="125"/>
                    </a:lnTo>
                    <a:lnTo>
                      <a:pt x="609" y="136"/>
                    </a:lnTo>
                    <a:lnTo>
                      <a:pt x="560" y="153"/>
                    </a:lnTo>
                    <a:lnTo>
                      <a:pt x="513" y="176"/>
                    </a:lnTo>
                    <a:lnTo>
                      <a:pt x="470" y="204"/>
                    </a:lnTo>
                    <a:lnTo>
                      <a:pt x="470" y="461"/>
                    </a:lnTo>
                    <a:lnTo>
                      <a:pt x="483" y="457"/>
                    </a:lnTo>
                    <a:lnTo>
                      <a:pt x="497" y="451"/>
                    </a:lnTo>
                    <a:lnTo>
                      <a:pt x="510" y="443"/>
                    </a:lnTo>
                    <a:lnTo>
                      <a:pt x="519" y="434"/>
                    </a:lnTo>
                    <a:lnTo>
                      <a:pt x="526" y="424"/>
                    </a:lnTo>
                    <a:lnTo>
                      <a:pt x="528" y="411"/>
                    </a:lnTo>
                    <a:lnTo>
                      <a:pt x="531" y="392"/>
                    </a:lnTo>
                    <a:lnTo>
                      <a:pt x="539" y="376"/>
                    </a:lnTo>
                    <a:lnTo>
                      <a:pt x="552" y="363"/>
                    </a:lnTo>
                    <a:lnTo>
                      <a:pt x="568" y="355"/>
                    </a:lnTo>
                    <a:lnTo>
                      <a:pt x="586" y="352"/>
                    </a:lnTo>
                    <a:lnTo>
                      <a:pt x="938" y="352"/>
                    </a:lnTo>
                    <a:lnTo>
                      <a:pt x="956" y="355"/>
                    </a:lnTo>
                    <a:lnTo>
                      <a:pt x="973" y="363"/>
                    </a:lnTo>
                    <a:lnTo>
                      <a:pt x="986" y="376"/>
                    </a:lnTo>
                    <a:lnTo>
                      <a:pt x="994" y="392"/>
                    </a:lnTo>
                    <a:lnTo>
                      <a:pt x="997" y="411"/>
                    </a:lnTo>
                    <a:lnTo>
                      <a:pt x="1000" y="424"/>
                    </a:lnTo>
                    <a:lnTo>
                      <a:pt x="1005" y="434"/>
                    </a:lnTo>
                    <a:lnTo>
                      <a:pt x="1016" y="443"/>
                    </a:lnTo>
                    <a:lnTo>
                      <a:pt x="1027" y="451"/>
                    </a:lnTo>
                    <a:lnTo>
                      <a:pt x="1041" y="457"/>
                    </a:lnTo>
                    <a:lnTo>
                      <a:pt x="1055" y="461"/>
                    </a:lnTo>
                    <a:lnTo>
                      <a:pt x="1055" y="204"/>
                    </a:lnTo>
                    <a:lnTo>
                      <a:pt x="1011" y="176"/>
                    </a:lnTo>
                    <a:lnTo>
                      <a:pt x="964" y="153"/>
                    </a:lnTo>
                    <a:lnTo>
                      <a:pt x="916" y="136"/>
                    </a:lnTo>
                    <a:lnTo>
                      <a:pt x="866" y="125"/>
                    </a:lnTo>
                    <a:lnTo>
                      <a:pt x="814" y="118"/>
                    </a:lnTo>
                    <a:lnTo>
                      <a:pt x="763" y="117"/>
                    </a:lnTo>
                    <a:close/>
                    <a:moveTo>
                      <a:pt x="763" y="0"/>
                    </a:moveTo>
                    <a:lnTo>
                      <a:pt x="816" y="0"/>
                    </a:lnTo>
                    <a:lnTo>
                      <a:pt x="869" y="5"/>
                    </a:lnTo>
                    <a:lnTo>
                      <a:pt x="921" y="15"/>
                    </a:lnTo>
                    <a:lnTo>
                      <a:pt x="972" y="30"/>
                    </a:lnTo>
                    <a:lnTo>
                      <a:pt x="1021" y="50"/>
                    </a:lnTo>
                    <a:lnTo>
                      <a:pt x="1068" y="74"/>
                    </a:lnTo>
                    <a:lnTo>
                      <a:pt x="1114" y="102"/>
                    </a:lnTo>
                    <a:lnTo>
                      <a:pt x="1156" y="134"/>
                    </a:lnTo>
                    <a:lnTo>
                      <a:pt x="1165" y="147"/>
                    </a:lnTo>
                    <a:lnTo>
                      <a:pt x="1170" y="160"/>
                    </a:lnTo>
                    <a:lnTo>
                      <a:pt x="1173" y="176"/>
                    </a:lnTo>
                    <a:lnTo>
                      <a:pt x="1173" y="645"/>
                    </a:lnTo>
                    <a:lnTo>
                      <a:pt x="1170" y="707"/>
                    </a:lnTo>
                    <a:lnTo>
                      <a:pt x="1161" y="764"/>
                    </a:lnTo>
                    <a:lnTo>
                      <a:pt x="1148" y="818"/>
                    </a:lnTo>
                    <a:lnTo>
                      <a:pt x="1129" y="870"/>
                    </a:lnTo>
                    <a:lnTo>
                      <a:pt x="1107" y="917"/>
                    </a:lnTo>
                    <a:lnTo>
                      <a:pt x="1078" y="959"/>
                    </a:lnTo>
                    <a:lnTo>
                      <a:pt x="1046" y="996"/>
                    </a:lnTo>
                    <a:lnTo>
                      <a:pt x="1010" y="1031"/>
                    </a:lnTo>
                    <a:lnTo>
                      <a:pt x="1042" y="1128"/>
                    </a:lnTo>
                    <a:lnTo>
                      <a:pt x="1430" y="1296"/>
                    </a:lnTo>
                    <a:lnTo>
                      <a:pt x="1443" y="1303"/>
                    </a:lnTo>
                    <a:lnTo>
                      <a:pt x="1453" y="1312"/>
                    </a:lnTo>
                    <a:lnTo>
                      <a:pt x="1460" y="1324"/>
                    </a:lnTo>
                    <a:lnTo>
                      <a:pt x="1519" y="1441"/>
                    </a:lnTo>
                    <a:lnTo>
                      <a:pt x="1524" y="1454"/>
                    </a:lnTo>
                    <a:lnTo>
                      <a:pt x="1525" y="1467"/>
                    </a:lnTo>
                    <a:lnTo>
                      <a:pt x="1525" y="2348"/>
                    </a:lnTo>
                    <a:lnTo>
                      <a:pt x="1407" y="2348"/>
                    </a:lnTo>
                    <a:lnTo>
                      <a:pt x="1407" y="1481"/>
                    </a:lnTo>
                    <a:lnTo>
                      <a:pt x="1364" y="1396"/>
                    </a:lnTo>
                    <a:lnTo>
                      <a:pt x="1011" y="1242"/>
                    </a:lnTo>
                    <a:lnTo>
                      <a:pt x="821" y="1433"/>
                    </a:lnTo>
                    <a:lnTo>
                      <a:pt x="821" y="1761"/>
                    </a:lnTo>
                    <a:lnTo>
                      <a:pt x="703" y="1761"/>
                    </a:lnTo>
                    <a:lnTo>
                      <a:pt x="703" y="1433"/>
                    </a:lnTo>
                    <a:lnTo>
                      <a:pt x="513" y="1242"/>
                    </a:lnTo>
                    <a:lnTo>
                      <a:pt x="160" y="1396"/>
                    </a:lnTo>
                    <a:lnTo>
                      <a:pt x="118" y="1481"/>
                    </a:lnTo>
                    <a:lnTo>
                      <a:pt x="118" y="2348"/>
                    </a:lnTo>
                    <a:lnTo>
                      <a:pt x="0" y="2348"/>
                    </a:lnTo>
                    <a:lnTo>
                      <a:pt x="0" y="1467"/>
                    </a:lnTo>
                    <a:lnTo>
                      <a:pt x="1" y="1454"/>
                    </a:lnTo>
                    <a:lnTo>
                      <a:pt x="6" y="1441"/>
                    </a:lnTo>
                    <a:lnTo>
                      <a:pt x="65" y="1324"/>
                    </a:lnTo>
                    <a:lnTo>
                      <a:pt x="72" y="1312"/>
                    </a:lnTo>
                    <a:lnTo>
                      <a:pt x="82" y="1303"/>
                    </a:lnTo>
                    <a:lnTo>
                      <a:pt x="94" y="1296"/>
                    </a:lnTo>
                    <a:lnTo>
                      <a:pt x="483" y="1128"/>
                    </a:lnTo>
                    <a:lnTo>
                      <a:pt x="514" y="1031"/>
                    </a:lnTo>
                    <a:lnTo>
                      <a:pt x="479" y="996"/>
                    </a:lnTo>
                    <a:lnTo>
                      <a:pt x="446" y="959"/>
                    </a:lnTo>
                    <a:lnTo>
                      <a:pt x="418" y="917"/>
                    </a:lnTo>
                    <a:lnTo>
                      <a:pt x="396" y="870"/>
                    </a:lnTo>
                    <a:lnTo>
                      <a:pt x="376" y="818"/>
                    </a:lnTo>
                    <a:lnTo>
                      <a:pt x="363" y="764"/>
                    </a:lnTo>
                    <a:lnTo>
                      <a:pt x="355" y="707"/>
                    </a:lnTo>
                    <a:lnTo>
                      <a:pt x="352" y="645"/>
                    </a:lnTo>
                    <a:lnTo>
                      <a:pt x="352" y="176"/>
                    </a:lnTo>
                    <a:lnTo>
                      <a:pt x="354" y="160"/>
                    </a:lnTo>
                    <a:lnTo>
                      <a:pt x="359" y="147"/>
                    </a:lnTo>
                    <a:lnTo>
                      <a:pt x="369" y="134"/>
                    </a:lnTo>
                    <a:lnTo>
                      <a:pt x="412" y="102"/>
                    </a:lnTo>
                    <a:lnTo>
                      <a:pt x="456" y="74"/>
                    </a:lnTo>
                    <a:lnTo>
                      <a:pt x="504" y="50"/>
                    </a:lnTo>
                    <a:lnTo>
                      <a:pt x="553" y="30"/>
                    </a:lnTo>
                    <a:lnTo>
                      <a:pt x="604" y="15"/>
                    </a:lnTo>
                    <a:lnTo>
                      <a:pt x="655" y="5"/>
                    </a:lnTo>
                    <a:lnTo>
                      <a:pt x="709" y="0"/>
                    </a:lnTo>
                    <a:lnTo>
                      <a:pt x="76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78" name="Rectangle 13"/>
              <p:cNvSpPr>
                <a:spLocks noChangeArrowheads="1"/>
              </p:cNvSpPr>
              <p:nvPr/>
            </p:nvSpPr>
            <p:spPr bwMode="auto">
              <a:xfrm>
                <a:off x="6881813" y="4281488"/>
                <a:ext cx="92075" cy="279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79" name="Rectangle 14"/>
              <p:cNvSpPr>
                <a:spLocks noChangeArrowheads="1"/>
              </p:cNvSpPr>
              <p:nvPr/>
            </p:nvSpPr>
            <p:spPr bwMode="auto">
              <a:xfrm>
                <a:off x="7532688" y="4281488"/>
                <a:ext cx="93663" cy="279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sp>
          <p:nvSpPr>
            <p:cNvPr id="80" name="Freeform 15"/>
            <p:cNvSpPr>
              <a:spLocks/>
            </p:cNvSpPr>
            <p:nvPr/>
          </p:nvSpPr>
          <p:spPr bwMode="auto">
            <a:xfrm>
              <a:off x="6694488" y="1314451"/>
              <a:ext cx="1117600" cy="976313"/>
            </a:xfrm>
            <a:custGeom>
              <a:avLst/>
              <a:gdLst>
                <a:gd name="T0" fmla="*/ 698 w 1408"/>
                <a:gd name="T1" fmla="*/ 0 h 1231"/>
                <a:gd name="T2" fmla="*/ 714 w 1408"/>
                <a:gd name="T3" fmla="*/ 0 h 1231"/>
                <a:gd name="T4" fmla="*/ 729 w 1408"/>
                <a:gd name="T5" fmla="*/ 5 h 1231"/>
                <a:gd name="T6" fmla="*/ 743 w 1408"/>
                <a:gd name="T7" fmla="*/ 13 h 1231"/>
                <a:gd name="T8" fmla="*/ 748 w 1408"/>
                <a:gd name="T9" fmla="*/ 17 h 1231"/>
                <a:gd name="T10" fmla="*/ 751 w 1408"/>
                <a:gd name="T11" fmla="*/ 22 h 1231"/>
                <a:gd name="T12" fmla="*/ 1396 w 1408"/>
                <a:gd name="T13" fmla="*/ 902 h 1231"/>
                <a:gd name="T14" fmla="*/ 1404 w 1408"/>
                <a:gd name="T15" fmla="*/ 916 h 1231"/>
                <a:gd name="T16" fmla="*/ 1408 w 1408"/>
                <a:gd name="T17" fmla="*/ 931 h 1231"/>
                <a:gd name="T18" fmla="*/ 1408 w 1408"/>
                <a:gd name="T19" fmla="*/ 946 h 1231"/>
                <a:gd name="T20" fmla="*/ 1403 w 1408"/>
                <a:gd name="T21" fmla="*/ 961 h 1231"/>
                <a:gd name="T22" fmla="*/ 1395 w 1408"/>
                <a:gd name="T23" fmla="*/ 973 h 1231"/>
                <a:gd name="T24" fmla="*/ 1384 w 1408"/>
                <a:gd name="T25" fmla="*/ 984 h 1231"/>
                <a:gd name="T26" fmla="*/ 1368 w 1408"/>
                <a:gd name="T27" fmla="*/ 992 h 1231"/>
                <a:gd name="T28" fmla="*/ 1349 w 1408"/>
                <a:gd name="T29" fmla="*/ 996 h 1231"/>
                <a:gd name="T30" fmla="*/ 1115 w 1408"/>
                <a:gd name="T31" fmla="*/ 996 h 1231"/>
                <a:gd name="T32" fmla="*/ 1115 w 1408"/>
                <a:gd name="T33" fmla="*/ 1231 h 1231"/>
                <a:gd name="T34" fmla="*/ 997 w 1408"/>
                <a:gd name="T35" fmla="*/ 1231 h 1231"/>
                <a:gd name="T36" fmla="*/ 997 w 1408"/>
                <a:gd name="T37" fmla="*/ 938 h 1231"/>
                <a:gd name="T38" fmla="*/ 1001 w 1408"/>
                <a:gd name="T39" fmla="*/ 918 h 1231"/>
                <a:gd name="T40" fmla="*/ 1009 w 1408"/>
                <a:gd name="T41" fmla="*/ 902 h 1231"/>
                <a:gd name="T42" fmla="*/ 1021 w 1408"/>
                <a:gd name="T43" fmla="*/ 890 h 1231"/>
                <a:gd name="T44" fmla="*/ 1037 w 1408"/>
                <a:gd name="T45" fmla="*/ 882 h 1231"/>
                <a:gd name="T46" fmla="*/ 1057 w 1408"/>
                <a:gd name="T47" fmla="*/ 878 h 1231"/>
                <a:gd name="T48" fmla="*/ 1233 w 1408"/>
                <a:gd name="T49" fmla="*/ 878 h 1231"/>
                <a:gd name="T50" fmla="*/ 705 w 1408"/>
                <a:gd name="T51" fmla="*/ 156 h 1231"/>
                <a:gd name="T52" fmla="*/ 175 w 1408"/>
                <a:gd name="T53" fmla="*/ 878 h 1231"/>
                <a:gd name="T54" fmla="*/ 353 w 1408"/>
                <a:gd name="T55" fmla="*/ 878 h 1231"/>
                <a:gd name="T56" fmla="*/ 371 w 1408"/>
                <a:gd name="T57" fmla="*/ 882 h 1231"/>
                <a:gd name="T58" fmla="*/ 387 w 1408"/>
                <a:gd name="T59" fmla="*/ 890 h 1231"/>
                <a:gd name="T60" fmla="*/ 400 w 1408"/>
                <a:gd name="T61" fmla="*/ 902 h 1231"/>
                <a:gd name="T62" fmla="*/ 408 w 1408"/>
                <a:gd name="T63" fmla="*/ 918 h 1231"/>
                <a:gd name="T64" fmla="*/ 412 w 1408"/>
                <a:gd name="T65" fmla="*/ 938 h 1231"/>
                <a:gd name="T66" fmla="*/ 412 w 1408"/>
                <a:gd name="T67" fmla="*/ 1231 h 1231"/>
                <a:gd name="T68" fmla="*/ 294 w 1408"/>
                <a:gd name="T69" fmla="*/ 1231 h 1231"/>
                <a:gd name="T70" fmla="*/ 294 w 1408"/>
                <a:gd name="T71" fmla="*/ 996 h 1231"/>
                <a:gd name="T72" fmla="*/ 60 w 1408"/>
                <a:gd name="T73" fmla="*/ 996 h 1231"/>
                <a:gd name="T74" fmla="*/ 40 w 1408"/>
                <a:gd name="T75" fmla="*/ 992 h 1231"/>
                <a:gd name="T76" fmla="*/ 24 w 1408"/>
                <a:gd name="T77" fmla="*/ 984 h 1231"/>
                <a:gd name="T78" fmla="*/ 12 w 1408"/>
                <a:gd name="T79" fmla="*/ 972 h 1231"/>
                <a:gd name="T80" fmla="*/ 4 w 1408"/>
                <a:gd name="T81" fmla="*/ 956 h 1231"/>
                <a:gd name="T82" fmla="*/ 0 w 1408"/>
                <a:gd name="T83" fmla="*/ 938 h 1231"/>
                <a:gd name="T84" fmla="*/ 4 w 1408"/>
                <a:gd name="T85" fmla="*/ 919 h 1231"/>
                <a:gd name="T86" fmla="*/ 12 w 1408"/>
                <a:gd name="T87" fmla="*/ 902 h 1231"/>
                <a:gd name="T88" fmla="*/ 657 w 1408"/>
                <a:gd name="T89" fmla="*/ 22 h 1231"/>
                <a:gd name="T90" fmla="*/ 669 w 1408"/>
                <a:gd name="T91" fmla="*/ 10 h 1231"/>
                <a:gd name="T92" fmla="*/ 683 w 1408"/>
                <a:gd name="T93" fmla="*/ 4 h 1231"/>
                <a:gd name="T94" fmla="*/ 698 w 1408"/>
                <a:gd name="T95" fmla="*/ 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8" h="1231">
                  <a:moveTo>
                    <a:pt x="698" y="0"/>
                  </a:moveTo>
                  <a:lnTo>
                    <a:pt x="714" y="0"/>
                  </a:lnTo>
                  <a:lnTo>
                    <a:pt x="729" y="5"/>
                  </a:lnTo>
                  <a:lnTo>
                    <a:pt x="743" y="13"/>
                  </a:lnTo>
                  <a:lnTo>
                    <a:pt x="748" y="17"/>
                  </a:lnTo>
                  <a:lnTo>
                    <a:pt x="751" y="22"/>
                  </a:lnTo>
                  <a:lnTo>
                    <a:pt x="1396" y="902"/>
                  </a:lnTo>
                  <a:lnTo>
                    <a:pt x="1404" y="916"/>
                  </a:lnTo>
                  <a:lnTo>
                    <a:pt x="1408" y="931"/>
                  </a:lnTo>
                  <a:lnTo>
                    <a:pt x="1408" y="946"/>
                  </a:lnTo>
                  <a:lnTo>
                    <a:pt x="1403" y="961"/>
                  </a:lnTo>
                  <a:lnTo>
                    <a:pt x="1395" y="973"/>
                  </a:lnTo>
                  <a:lnTo>
                    <a:pt x="1384" y="984"/>
                  </a:lnTo>
                  <a:lnTo>
                    <a:pt x="1368" y="992"/>
                  </a:lnTo>
                  <a:lnTo>
                    <a:pt x="1349" y="996"/>
                  </a:lnTo>
                  <a:lnTo>
                    <a:pt x="1115" y="996"/>
                  </a:lnTo>
                  <a:lnTo>
                    <a:pt x="1115" y="1231"/>
                  </a:lnTo>
                  <a:lnTo>
                    <a:pt x="997" y="1231"/>
                  </a:lnTo>
                  <a:lnTo>
                    <a:pt x="997" y="938"/>
                  </a:lnTo>
                  <a:lnTo>
                    <a:pt x="1001" y="918"/>
                  </a:lnTo>
                  <a:lnTo>
                    <a:pt x="1009" y="902"/>
                  </a:lnTo>
                  <a:lnTo>
                    <a:pt x="1021" y="890"/>
                  </a:lnTo>
                  <a:lnTo>
                    <a:pt x="1037" y="882"/>
                  </a:lnTo>
                  <a:lnTo>
                    <a:pt x="1057" y="878"/>
                  </a:lnTo>
                  <a:lnTo>
                    <a:pt x="1233" y="878"/>
                  </a:lnTo>
                  <a:lnTo>
                    <a:pt x="705" y="156"/>
                  </a:lnTo>
                  <a:lnTo>
                    <a:pt x="175" y="878"/>
                  </a:lnTo>
                  <a:lnTo>
                    <a:pt x="353" y="878"/>
                  </a:lnTo>
                  <a:lnTo>
                    <a:pt x="371" y="882"/>
                  </a:lnTo>
                  <a:lnTo>
                    <a:pt x="387" y="890"/>
                  </a:lnTo>
                  <a:lnTo>
                    <a:pt x="400" y="902"/>
                  </a:lnTo>
                  <a:lnTo>
                    <a:pt x="408" y="918"/>
                  </a:lnTo>
                  <a:lnTo>
                    <a:pt x="412" y="938"/>
                  </a:lnTo>
                  <a:lnTo>
                    <a:pt x="412" y="1231"/>
                  </a:lnTo>
                  <a:lnTo>
                    <a:pt x="294" y="1231"/>
                  </a:lnTo>
                  <a:lnTo>
                    <a:pt x="294" y="996"/>
                  </a:lnTo>
                  <a:lnTo>
                    <a:pt x="60" y="996"/>
                  </a:lnTo>
                  <a:lnTo>
                    <a:pt x="40" y="992"/>
                  </a:lnTo>
                  <a:lnTo>
                    <a:pt x="24" y="984"/>
                  </a:lnTo>
                  <a:lnTo>
                    <a:pt x="12" y="972"/>
                  </a:lnTo>
                  <a:lnTo>
                    <a:pt x="4" y="956"/>
                  </a:lnTo>
                  <a:lnTo>
                    <a:pt x="0" y="938"/>
                  </a:lnTo>
                  <a:lnTo>
                    <a:pt x="4" y="919"/>
                  </a:lnTo>
                  <a:lnTo>
                    <a:pt x="12" y="902"/>
                  </a:lnTo>
                  <a:lnTo>
                    <a:pt x="657" y="22"/>
                  </a:lnTo>
                  <a:lnTo>
                    <a:pt x="669" y="10"/>
                  </a:lnTo>
                  <a:lnTo>
                    <a:pt x="683" y="4"/>
                  </a:lnTo>
                  <a:lnTo>
                    <a:pt x="6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grpSp>
          <p:nvGrpSpPr>
            <p:cNvPr id="81" name="Group 80"/>
            <p:cNvGrpSpPr/>
            <p:nvPr/>
          </p:nvGrpSpPr>
          <p:grpSpPr>
            <a:xfrm>
              <a:off x="5764213" y="1965326"/>
              <a:ext cx="1117600" cy="1816100"/>
              <a:chOff x="5764213" y="2232026"/>
              <a:chExt cx="1117600" cy="1816100"/>
            </a:xfrm>
            <a:grpFill/>
          </p:grpSpPr>
          <p:sp>
            <p:nvSpPr>
              <p:cNvPr id="82" name="Rectangle 11"/>
              <p:cNvSpPr>
                <a:spLocks noChangeArrowheads="1"/>
              </p:cNvSpPr>
              <p:nvPr/>
            </p:nvSpPr>
            <p:spPr bwMode="auto">
              <a:xfrm>
                <a:off x="5995988" y="3954463"/>
                <a:ext cx="93663" cy="93663"/>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3" name="Freeform 17"/>
              <p:cNvSpPr>
                <a:spLocks/>
              </p:cNvSpPr>
              <p:nvPr/>
            </p:nvSpPr>
            <p:spPr bwMode="auto">
              <a:xfrm>
                <a:off x="5764213" y="2232026"/>
                <a:ext cx="1117600" cy="1630363"/>
              </a:xfrm>
              <a:custGeom>
                <a:avLst/>
                <a:gdLst>
                  <a:gd name="T0" fmla="*/ 697 w 1407"/>
                  <a:gd name="T1" fmla="*/ 0 h 2053"/>
                  <a:gd name="T2" fmla="*/ 713 w 1407"/>
                  <a:gd name="T3" fmla="*/ 0 h 2053"/>
                  <a:gd name="T4" fmla="*/ 728 w 1407"/>
                  <a:gd name="T5" fmla="*/ 5 h 2053"/>
                  <a:gd name="T6" fmla="*/ 742 w 1407"/>
                  <a:gd name="T7" fmla="*/ 14 h 2053"/>
                  <a:gd name="T8" fmla="*/ 746 w 1407"/>
                  <a:gd name="T9" fmla="*/ 19 h 2053"/>
                  <a:gd name="T10" fmla="*/ 751 w 1407"/>
                  <a:gd name="T11" fmla="*/ 23 h 2053"/>
                  <a:gd name="T12" fmla="*/ 1396 w 1407"/>
                  <a:gd name="T13" fmla="*/ 904 h 2053"/>
                  <a:gd name="T14" fmla="*/ 1404 w 1407"/>
                  <a:gd name="T15" fmla="*/ 917 h 2053"/>
                  <a:gd name="T16" fmla="*/ 1407 w 1407"/>
                  <a:gd name="T17" fmla="*/ 932 h 2053"/>
                  <a:gd name="T18" fmla="*/ 1407 w 1407"/>
                  <a:gd name="T19" fmla="*/ 947 h 2053"/>
                  <a:gd name="T20" fmla="*/ 1403 w 1407"/>
                  <a:gd name="T21" fmla="*/ 961 h 2053"/>
                  <a:gd name="T22" fmla="*/ 1395 w 1407"/>
                  <a:gd name="T23" fmla="*/ 974 h 2053"/>
                  <a:gd name="T24" fmla="*/ 1383 w 1407"/>
                  <a:gd name="T25" fmla="*/ 986 h 2053"/>
                  <a:gd name="T26" fmla="*/ 1367 w 1407"/>
                  <a:gd name="T27" fmla="*/ 994 h 2053"/>
                  <a:gd name="T28" fmla="*/ 1349 w 1407"/>
                  <a:gd name="T29" fmla="*/ 997 h 2053"/>
                  <a:gd name="T30" fmla="*/ 1114 w 1407"/>
                  <a:gd name="T31" fmla="*/ 997 h 2053"/>
                  <a:gd name="T32" fmla="*/ 1114 w 1407"/>
                  <a:gd name="T33" fmla="*/ 1408 h 2053"/>
                  <a:gd name="T34" fmla="*/ 997 w 1407"/>
                  <a:gd name="T35" fmla="*/ 1408 h 2053"/>
                  <a:gd name="T36" fmla="*/ 997 w 1407"/>
                  <a:gd name="T37" fmla="*/ 938 h 2053"/>
                  <a:gd name="T38" fmla="*/ 1000 w 1407"/>
                  <a:gd name="T39" fmla="*/ 920 h 2053"/>
                  <a:gd name="T40" fmla="*/ 1008 w 1407"/>
                  <a:gd name="T41" fmla="*/ 904 h 2053"/>
                  <a:gd name="T42" fmla="*/ 1021 w 1407"/>
                  <a:gd name="T43" fmla="*/ 891 h 2053"/>
                  <a:gd name="T44" fmla="*/ 1037 w 1407"/>
                  <a:gd name="T45" fmla="*/ 882 h 2053"/>
                  <a:gd name="T46" fmla="*/ 1055 w 1407"/>
                  <a:gd name="T47" fmla="*/ 880 h 2053"/>
                  <a:gd name="T48" fmla="*/ 1233 w 1407"/>
                  <a:gd name="T49" fmla="*/ 880 h 2053"/>
                  <a:gd name="T50" fmla="*/ 704 w 1407"/>
                  <a:gd name="T51" fmla="*/ 157 h 2053"/>
                  <a:gd name="T52" fmla="*/ 174 w 1407"/>
                  <a:gd name="T53" fmla="*/ 880 h 2053"/>
                  <a:gd name="T54" fmla="*/ 704 w 1407"/>
                  <a:gd name="T55" fmla="*/ 880 h 2053"/>
                  <a:gd name="T56" fmla="*/ 704 w 1407"/>
                  <a:gd name="T57" fmla="*/ 997 h 2053"/>
                  <a:gd name="T58" fmla="*/ 410 w 1407"/>
                  <a:gd name="T59" fmla="*/ 997 h 2053"/>
                  <a:gd name="T60" fmla="*/ 410 w 1407"/>
                  <a:gd name="T61" fmla="*/ 2053 h 2053"/>
                  <a:gd name="T62" fmla="*/ 293 w 1407"/>
                  <a:gd name="T63" fmla="*/ 2053 h 2053"/>
                  <a:gd name="T64" fmla="*/ 293 w 1407"/>
                  <a:gd name="T65" fmla="*/ 997 h 2053"/>
                  <a:gd name="T66" fmla="*/ 59 w 1407"/>
                  <a:gd name="T67" fmla="*/ 997 h 2053"/>
                  <a:gd name="T68" fmla="*/ 40 w 1407"/>
                  <a:gd name="T69" fmla="*/ 994 h 2053"/>
                  <a:gd name="T70" fmla="*/ 24 w 1407"/>
                  <a:gd name="T71" fmla="*/ 986 h 2053"/>
                  <a:gd name="T72" fmla="*/ 11 w 1407"/>
                  <a:gd name="T73" fmla="*/ 972 h 2053"/>
                  <a:gd name="T74" fmla="*/ 3 w 1407"/>
                  <a:gd name="T75" fmla="*/ 956 h 2053"/>
                  <a:gd name="T76" fmla="*/ 0 w 1407"/>
                  <a:gd name="T77" fmla="*/ 938 h 2053"/>
                  <a:gd name="T78" fmla="*/ 3 w 1407"/>
                  <a:gd name="T79" fmla="*/ 920 h 2053"/>
                  <a:gd name="T80" fmla="*/ 11 w 1407"/>
                  <a:gd name="T81" fmla="*/ 904 h 2053"/>
                  <a:gd name="T82" fmla="*/ 656 w 1407"/>
                  <a:gd name="T83" fmla="*/ 23 h 2053"/>
                  <a:gd name="T84" fmla="*/ 669 w 1407"/>
                  <a:gd name="T85" fmla="*/ 12 h 2053"/>
                  <a:gd name="T86" fmla="*/ 682 w 1407"/>
                  <a:gd name="T87" fmla="*/ 4 h 2053"/>
                  <a:gd name="T88" fmla="*/ 697 w 1407"/>
                  <a:gd name="T8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7" h="2053">
                    <a:moveTo>
                      <a:pt x="697" y="0"/>
                    </a:moveTo>
                    <a:lnTo>
                      <a:pt x="713" y="0"/>
                    </a:lnTo>
                    <a:lnTo>
                      <a:pt x="728" y="5"/>
                    </a:lnTo>
                    <a:lnTo>
                      <a:pt x="742" y="14"/>
                    </a:lnTo>
                    <a:lnTo>
                      <a:pt x="746" y="19"/>
                    </a:lnTo>
                    <a:lnTo>
                      <a:pt x="751" y="23"/>
                    </a:lnTo>
                    <a:lnTo>
                      <a:pt x="1396" y="904"/>
                    </a:lnTo>
                    <a:lnTo>
                      <a:pt x="1404" y="917"/>
                    </a:lnTo>
                    <a:lnTo>
                      <a:pt x="1407" y="932"/>
                    </a:lnTo>
                    <a:lnTo>
                      <a:pt x="1407" y="947"/>
                    </a:lnTo>
                    <a:lnTo>
                      <a:pt x="1403" y="961"/>
                    </a:lnTo>
                    <a:lnTo>
                      <a:pt x="1395" y="974"/>
                    </a:lnTo>
                    <a:lnTo>
                      <a:pt x="1383" y="986"/>
                    </a:lnTo>
                    <a:lnTo>
                      <a:pt x="1367" y="994"/>
                    </a:lnTo>
                    <a:lnTo>
                      <a:pt x="1349" y="997"/>
                    </a:lnTo>
                    <a:lnTo>
                      <a:pt x="1114" y="997"/>
                    </a:lnTo>
                    <a:lnTo>
                      <a:pt x="1114" y="1408"/>
                    </a:lnTo>
                    <a:lnTo>
                      <a:pt x="997" y="1408"/>
                    </a:lnTo>
                    <a:lnTo>
                      <a:pt x="997" y="938"/>
                    </a:lnTo>
                    <a:lnTo>
                      <a:pt x="1000" y="920"/>
                    </a:lnTo>
                    <a:lnTo>
                      <a:pt x="1008" y="904"/>
                    </a:lnTo>
                    <a:lnTo>
                      <a:pt x="1021" y="891"/>
                    </a:lnTo>
                    <a:lnTo>
                      <a:pt x="1037" y="882"/>
                    </a:lnTo>
                    <a:lnTo>
                      <a:pt x="1055" y="880"/>
                    </a:lnTo>
                    <a:lnTo>
                      <a:pt x="1233" y="880"/>
                    </a:lnTo>
                    <a:lnTo>
                      <a:pt x="704" y="157"/>
                    </a:lnTo>
                    <a:lnTo>
                      <a:pt x="174" y="880"/>
                    </a:lnTo>
                    <a:lnTo>
                      <a:pt x="704" y="880"/>
                    </a:lnTo>
                    <a:lnTo>
                      <a:pt x="704" y="997"/>
                    </a:lnTo>
                    <a:lnTo>
                      <a:pt x="410" y="997"/>
                    </a:lnTo>
                    <a:lnTo>
                      <a:pt x="410" y="2053"/>
                    </a:lnTo>
                    <a:lnTo>
                      <a:pt x="293" y="2053"/>
                    </a:lnTo>
                    <a:lnTo>
                      <a:pt x="293" y="997"/>
                    </a:lnTo>
                    <a:lnTo>
                      <a:pt x="59" y="997"/>
                    </a:lnTo>
                    <a:lnTo>
                      <a:pt x="40" y="994"/>
                    </a:lnTo>
                    <a:lnTo>
                      <a:pt x="24" y="986"/>
                    </a:lnTo>
                    <a:lnTo>
                      <a:pt x="11" y="972"/>
                    </a:lnTo>
                    <a:lnTo>
                      <a:pt x="3" y="956"/>
                    </a:lnTo>
                    <a:lnTo>
                      <a:pt x="0" y="938"/>
                    </a:lnTo>
                    <a:lnTo>
                      <a:pt x="3" y="920"/>
                    </a:lnTo>
                    <a:lnTo>
                      <a:pt x="11" y="904"/>
                    </a:lnTo>
                    <a:lnTo>
                      <a:pt x="656" y="23"/>
                    </a:lnTo>
                    <a:lnTo>
                      <a:pt x="669" y="12"/>
                    </a:lnTo>
                    <a:lnTo>
                      <a:pt x="682" y="4"/>
                    </a:lnTo>
                    <a:lnTo>
                      <a:pt x="69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4" name="Rectangle 18"/>
              <p:cNvSpPr>
                <a:spLocks noChangeArrowheads="1"/>
              </p:cNvSpPr>
              <p:nvPr/>
            </p:nvSpPr>
            <p:spPr bwMode="auto">
              <a:xfrm>
                <a:off x="6554788" y="3443288"/>
                <a:ext cx="93663" cy="92075"/>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grpSp>
          <p:nvGrpSpPr>
            <p:cNvPr id="85" name="Group 84"/>
            <p:cNvGrpSpPr/>
            <p:nvPr/>
          </p:nvGrpSpPr>
          <p:grpSpPr>
            <a:xfrm>
              <a:off x="7624763" y="1965326"/>
              <a:ext cx="1117600" cy="1816100"/>
              <a:chOff x="7624763" y="2232026"/>
              <a:chExt cx="1117600" cy="1816100"/>
            </a:xfrm>
            <a:grpFill/>
          </p:grpSpPr>
          <p:sp>
            <p:nvSpPr>
              <p:cNvPr id="86" name="Freeform 16"/>
              <p:cNvSpPr>
                <a:spLocks/>
              </p:cNvSpPr>
              <p:nvPr/>
            </p:nvSpPr>
            <p:spPr bwMode="auto">
              <a:xfrm>
                <a:off x="7624763" y="2232026"/>
                <a:ext cx="1117600" cy="1630363"/>
              </a:xfrm>
              <a:custGeom>
                <a:avLst/>
                <a:gdLst>
                  <a:gd name="T0" fmla="*/ 698 w 1407"/>
                  <a:gd name="T1" fmla="*/ 0 h 2053"/>
                  <a:gd name="T2" fmla="*/ 713 w 1407"/>
                  <a:gd name="T3" fmla="*/ 0 h 2053"/>
                  <a:gd name="T4" fmla="*/ 728 w 1407"/>
                  <a:gd name="T5" fmla="*/ 5 h 2053"/>
                  <a:gd name="T6" fmla="*/ 743 w 1407"/>
                  <a:gd name="T7" fmla="*/ 14 h 2053"/>
                  <a:gd name="T8" fmla="*/ 747 w 1407"/>
                  <a:gd name="T9" fmla="*/ 19 h 2053"/>
                  <a:gd name="T10" fmla="*/ 752 w 1407"/>
                  <a:gd name="T11" fmla="*/ 23 h 2053"/>
                  <a:gd name="T12" fmla="*/ 1397 w 1407"/>
                  <a:gd name="T13" fmla="*/ 904 h 2053"/>
                  <a:gd name="T14" fmla="*/ 1404 w 1407"/>
                  <a:gd name="T15" fmla="*/ 917 h 2053"/>
                  <a:gd name="T16" fmla="*/ 1407 w 1407"/>
                  <a:gd name="T17" fmla="*/ 932 h 2053"/>
                  <a:gd name="T18" fmla="*/ 1407 w 1407"/>
                  <a:gd name="T19" fmla="*/ 947 h 2053"/>
                  <a:gd name="T20" fmla="*/ 1402 w 1407"/>
                  <a:gd name="T21" fmla="*/ 961 h 2053"/>
                  <a:gd name="T22" fmla="*/ 1396 w 1407"/>
                  <a:gd name="T23" fmla="*/ 974 h 2053"/>
                  <a:gd name="T24" fmla="*/ 1384 w 1407"/>
                  <a:gd name="T25" fmla="*/ 986 h 2053"/>
                  <a:gd name="T26" fmla="*/ 1367 w 1407"/>
                  <a:gd name="T27" fmla="*/ 994 h 2053"/>
                  <a:gd name="T28" fmla="*/ 1349 w 1407"/>
                  <a:gd name="T29" fmla="*/ 997 h 2053"/>
                  <a:gd name="T30" fmla="*/ 1114 w 1407"/>
                  <a:gd name="T31" fmla="*/ 997 h 2053"/>
                  <a:gd name="T32" fmla="*/ 1114 w 1407"/>
                  <a:gd name="T33" fmla="*/ 2053 h 2053"/>
                  <a:gd name="T34" fmla="*/ 997 w 1407"/>
                  <a:gd name="T35" fmla="*/ 2053 h 2053"/>
                  <a:gd name="T36" fmla="*/ 997 w 1407"/>
                  <a:gd name="T37" fmla="*/ 997 h 2053"/>
                  <a:gd name="T38" fmla="*/ 704 w 1407"/>
                  <a:gd name="T39" fmla="*/ 997 h 2053"/>
                  <a:gd name="T40" fmla="*/ 704 w 1407"/>
                  <a:gd name="T41" fmla="*/ 880 h 2053"/>
                  <a:gd name="T42" fmla="*/ 1234 w 1407"/>
                  <a:gd name="T43" fmla="*/ 880 h 2053"/>
                  <a:gd name="T44" fmla="*/ 704 w 1407"/>
                  <a:gd name="T45" fmla="*/ 157 h 2053"/>
                  <a:gd name="T46" fmla="*/ 175 w 1407"/>
                  <a:gd name="T47" fmla="*/ 880 h 2053"/>
                  <a:gd name="T48" fmla="*/ 352 w 1407"/>
                  <a:gd name="T49" fmla="*/ 880 h 2053"/>
                  <a:gd name="T50" fmla="*/ 371 w 1407"/>
                  <a:gd name="T51" fmla="*/ 882 h 2053"/>
                  <a:gd name="T52" fmla="*/ 387 w 1407"/>
                  <a:gd name="T53" fmla="*/ 891 h 2053"/>
                  <a:gd name="T54" fmla="*/ 400 w 1407"/>
                  <a:gd name="T55" fmla="*/ 904 h 2053"/>
                  <a:gd name="T56" fmla="*/ 408 w 1407"/>
                  <a:gd name="T57" fmla="*/ 920 h 2053"/>
                  <a:gd name="T58" fmla="*/ 411 w 1407"/>
                  <a:gd name="T59" fmla="*/ 938 h 2053"/>
                  <a:gd name="T60" fmla="*/ 411 w 1407"/>
                  <a:gd name="T61" fmla="*/ 1408 h 2053"/>
                  <a:gd name="T62" fmla="*/ 294 w 1407"/>
                  <a:gd name="T63" fmla="*/ 1408 h 2053"/>
                  <a:gd name="T64" fmla="*/ 294 w 1407"/>
                  <a:gd name="T65" fmla="*/ 997 h 2053"/>
                  <a:gd name="T66" fmla="*/ 59 w 1407"/>
                  <a:gd name="T67" fmla="*/ 997 h 2053"/>
                  <a:gd name="T68" fmla="*/ 41 w 1407"/>
                  <a:gd name="T69" fmla="*/ 994 h 2053"/>
                  <a:gd name="T70" fmla="*/ 25 w 1407"/>
                  <a:gd name="T71" fmla="*/ 986 h 2053"/>
                  <a:gd name="T72" fmla="*/ 11 w 1407"/>
                  <a:gd name="T73" fmla="*/ 972 h 2053"/>
                  <a:gd name="T74" fmla="*/ 3 w 1407"/>
                  <a:gd name="T75" fmla="*/ 956 h 2053"/>
                  <a:gd name="T76" fmla="*/ 0 w 1407"/>
                  <a:gd name="T77" fmla="*/ 938 h 2053"/>
                  <a:gd name="T78" fmla="*/ 3 w 1407"/>
                  <a:gd name="T79" fmla="*/ 920 h 2053"/>
                  <a:gd name="T80" fmla="*/ 11 w 1407"/>
                  <a:gd name="T81" fmla="*/ 904 h 2053"/>
                  <a:gd name="T82" fmla="*/ 657 w 1407"/>
                  <a:gd name="T83" fmla="*/ 23 h 2053"/>
                  <a:gd name="T84" fmla="*/ 669 w 1407"/>
                  <a:gd name="T85" fmla="*/ 12 h 2053"/>
                  <a:gd name="T86" fmla="*/ 682 w 1407"/>
                  <a:gd name="T87" fmla="*/ 4 h 2053"/>
                  <a:gd name="T88" fmla="*/ 698 w 1407"/>
                  <a:gd name="T8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7" h="2053">
                    <a:moveTo>
                      <a:pt x="698" y="0"/>
                    </a:moveTo>
                    <a:lnTo>
                      <a:pt x="713" y="0"/>
                    </a:lnTo>
                    <a:lnTo>
                      <a:pt x="728" y="5"/>
                    </a:lnTo>
                    <a:lnTo>
                      <a:pt x="743" y="14"/>
                    </a:lnTo>
                    <a:lnTo>
                      <a:pt x="747" y="19"/>
                    </a:lnTo>
                    <a:lnTo>
                      <a:pt x="752" y="23"/>
                    </a:lnTo>
                    <a:lnTo>
                      <a:pt x="1397" y="904"/>
                    </a:lnTo>
                    <a:lnTo>
                      <a:pt x="1404" y="917"/>
                    </a:lnTo>
                    <a:lnTo>
                      <a:pt x="1407" y="932"/>
                    </a:lnTo>
                    <a:lnTo>
                      <a:pt x="1407" y="947"/>
                    </a:lnTo>
                    <a:lnTo>
                      <a:pt x="1402" y="961"/>
                    </a:lnTo>
                    <a:lnTo>
                      <a:pt x="1396" y="974"/>
                    </a:lnTo>
                    <a:lnTo>
                      <a:pt x="1384" y="986"/>
                    </a:lnTo>
                    <a:lnTo>
                      <a:pt x="1367" y="994"/>
                    </a:lnTo>
                    <a:lnTo>
                      <a:pt x="1349" y="997"/>
                    </a:lnTo>
                    <a:lnTo>
                      <a:pt x="1114" y="997"/>
                    </a:lnTo>
                    <a:lnTo>
                      <a:pt x="1114" y="2053"/>
                    </a:lnTo>
                    <a:lnTo>
                      <a:pt x="997" y="2053"/>
                    </a:lnTo>
                    <a:lnTo>
                      <a:pt x="997" y="997"/>
                    </a:lnTo>
                    <a:lnTo>
                      <a:pt x="704" y="997"/>
                    </a:lnTo>
                    <a:lnTo>
                      <a:pt x="704" y="880"/>
                    </a:lnTo>
                    <a:lnTo>
                      <a:pt x="1234" y="880"/>
                    </a:lnTo>
                    <a:lnTo>
                      <a:pt x="704" y="157"/>
                    </a:lnTo>
                    <a:lnTo>
                      <a:pt x="175" y="880"/>
                    </a:lnTo>
                    <a:lnTo>
                      <a:pt x="352" y="880"/>
                    </a:lnTo>
                    <a:lnTo>
                      <a:pt x="371" y="882"/>
                    </a:lnTo>
                    <a:lnTo>
                      <a:pt x="387" y="891"/>
                    </a:lnTo>
                    <a:lnTo>
                      <a:pt x="400" y="904"/>
                    </a:lnTo>
                    <a:lnTo>
                      <a:pt x="408" y="920"/>
                    </a:lnTo>
                    <a:lnTo>
                      <a:pt x="411" y="938"/>
                    </a:lnTo>
                    <a:lnTo>
                      <a:pt x="411" y="1408"/>
                    </a:lnTo>
                    <a:lnTo>
                      <a:pt x="294" y="1408"/>
                    </a:lnTo>
                    <a:lnTo>
                      <a:pt x="294" y="997"/>
                    </a:lnTo>
                    <a:lnTo>
                      <a:pt x="59" y="997"/>
                    </a:lnTo>
                    <a:lnTo>
                      <a:pt x="41" y="994"/>
                    </a:lnTo>
                    <a:lnTo>
                      <a:pt x="25" y="986"/>
                    </a:lnTo>
                    <a:lnTo>
                      <a:pt x="11" y="972"/>
                    </a:lnTo>
                    <a:lnTo>
                      <a:pt x="3" y="956"/>
                    </a:lnTo>
                    <a:lnTo>
                      <a:pt x="0" y="938"/>
                    </a:lnTo>
                    <a:lnTo>
                      <a:pt x="3" y="920"/>
                    </a:lnTo>
                    <a:lnTo>
                      <a:pt x="11" y="904"/>
                    </a:lnTo>
                    <a:lnTo>
                      <a:pt x="657" y="23"/>
                    </a:lnTo>
                    <a:lnTo>
                      <a:pt x="669" y="12"/>
                    </a:lnTo>
                    <a:lnTo>
                      <a:pt x="682" y="4"/>
                    </a:lnTo>
                    <a:lnTo>
                      <a:pt x="6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7" name="Rectangle 19"/>
              <p:cNvSpPr>
                <a:spLocks noChangeArrowheads="1"/>
              </p:cNvSpPr>
              <p:nvPr/>
            </p:nvSpPr>
            <p:spPr bwMode="auto">
              <a:xfrm>
                <a:off x="7858126" y="3443288"/>
                <a:ext cx="93663" cy="92075"/>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8" name="Rectangle 20"/>
              <p:cNvSpPr>
                <a:spLocks noChangeArrowheads="1"/>
              </p:cNvSpPr>
              <p:nvPr/>
            </p:nvSpPr>
            <p:spPr bwMode="auto">
              <a:xfrm>
                <a:off x="8416926" y="3954463"/>
                <a:ext cx="93663" cy="93663"/>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grpSp>
      <p:sp>
        <p:nvSpPr>
          <p:cNvPr id="21" name="Footer Text">
            <a:extLst>
              <a:ext uri="{FF2B5EF4-FFF2-40B4-BE49-F238E27FC236}">
                <a16:creationId xmlns:a16="http://schemas.microsoft.com/office/drawing/2014/main" id="{9C05C67E-C33E-6E49-BD1D-072F4A0F3537}"/>
              </a:ext>
            </a:extLst>
          </p:cNvPr>
          <p:cNvSpPr txBox="1"/>
          <p:nvPr/>
        </p:nvSpPr>
        <p:spPr>
          <a:xfrm>
            <a:off x="508000" y="2370879"/>
            <a:ext cx="5099304" cy="3600986"/>
          </a:xfrm>
          <a:prstGeom prst="rect">
            <a:avLst/>
          </a:prstGeom>
          <a:noFill/>
        </p:spPr>
        <p:txBody>
          <a:bodyPr wrap="square" lIns="0" tIns="0" rIns="0" bIns="0" rtlCol="0">
            <a:spAutoFit/>
          </a:bodyPr>
          <a:lstStyle/>
          <a:p>
            <a:r>
              <a:rPr lang="de-DE" b="1" dirty="0"/>
              <a:t>Visuals</a:t>
            </a:r>
          </a:p>
          <a:p>
            <a:pPr lvl="1"/>
            <a:r>
              <a:rPr lang="de-DE" dirty="0"/>
              <a:t>grafische Elemente im Bericht oder Dashboard (Diagramme, Tabellen, Landkarten o. Piktogramme)</a:t>
            </a:r>
          </a:p>
          <a:p>
            <a:pPr lvl="1"/>
            <a:endParaRPr lang="de-DE" dirty="0"/>
          </a:p>
          <a:p>
            <a:r>
              <a:rPr lang="de-DE" b="1" dirty="0">
                <a:solidFill>
                  <a:schemeClr val="tx1">
                    <a:lumMod val="75000"/>
                    <a:lumOff val="25000"/>
                  </a:schemeClr>
                </a:solidFill>
              </a:rPr>
              <a:t>Dataset</a:t>
            </a:r>
          </a:p>
          <a:p>
            <a:pPr lvl="1"/>
            <a:r>
              <a:rPr lang="de-DE" dirty="0">
                <a:solidFill>
                  <a:schemeClr val="tx1">
                    <a:lumMod val="75000"/>
                    <a:lumOff val="25000"/>
                  </a:schemeClr>
                </a:solidFill>
              </a:rPr>
              <a:t>werden benötigt, um Bericht und Dashboards anzuzeigen</a:t>
            </a:r>
          </a:p>
          <a:p>
            <a:pPr lvl="1"/>
            <a:r>
              <a:rPr lang="de-DE" dirty="0">
                <a:solidFill>
                  <a:schemeClr val="tx1">
                    <a:lumMod val="75000"/>
                    <a:lumOff val="25000"/>
                  </a:schemeClr>
                </a:solidFill>
              </a:rPr>
              <a:t>Beinhaltet alle Daten, Tabellen, Felder und Berechnungen, diese werden üblicherweise aus Backendsystemen für das BI aufbereitet zur Verfügung gestellt</a:t>
            </a:r>
          </a:p>
          <a:p>
            <a:endParaRPr lang="de-DE" dirty="0"/>
          </a:p>
        </p:txBody>
      </p:sp>
      <p:sp>
        <p:nvSpPr>
          <p:cNvPr id="23" name="Title 5">
            <a:extLst>
              <a:ext uri="{FF2B5EF4-FFF2-40B4-BE49-F238E27FC236}">
                <a16:creationId xmlns:a16="http://schemas.microsoft.com/office/drawing/2014/main" id="{946BC8BA-5764-92BC-C9F8-4A2A4EB82732}"/>
              </a:ext>
            </a:extLst>
          </p:cNvPr>
          <p:cNvSpPr txBox="1">
            <a:spLocks/>
          </p:cNvSpPr>
          <p:nvPr/>
        </p:nvSpPr>
        <p:spPr>
          <a:xfrm>
            <a:off x="517091" y="817680"/>
            <a:ext cx="11157817" cy="545945"/>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chemeClr val="bg1"/>
                </a:solidFill>
              </a:rPr>
              <a:t>Begriffe</a:t>
            </a:r>
          </a:p>
        </p:txBody>
      </p:sp>
      <p:sp>
        <p:nvSpPr>
          <p:cNvPr id="3" name="Footer Text">
            <a:extLst>
              <a:ext uri="{FF2B5EF4-FFF2-40B4-BE49-F238E27FC236}">
                <a16:creationId xmlns:a16="http://schemas.microsoft.com/office/drawing/2014/main" id="{E37D6EA4-E18E-6086-33B7-42F603C67D8A}"/>
              </a:ext>
            </a:extLst>
          </p:cNvPr>
          <p:cNvSpPr txBox="1"/>
          <p:nvPr/>
        </p:nvSpPr>
        <p:spPr>
          <a:xfrm>
            <a:off x="6467388" y="2370879"/>
            <a:ext cx="5099304" cy="2769989"/>
          </a:xfrm>
          <a:prstGeom prst="rect">
            <a:avLst/>
          </a:prstGeom>
          <a:noFill/>
        </p:spPr>
        <p:txBody>
          <a:bodyPr wrap="square" lIns="0" tIns="0" rIns="0" bIns="0" rtlCol="0">
            <a:spAutoFit/>
          </a:bodyPr>
          <a:lstStyle/>
          <a:p>
            <a:r>
              <a:rPr lang="de-DE" b="1" dirty="0">
                <a:solidFill>
                  <a:schemeClr val="tx1">
                    <a:lumMod val="75000"/>
                    <a:lumOff val="25000"/>
                  </a:schemeClr>
                </a:solidFill>
              </a:rPr>
              <a:t>Data Warehouse</a:t>
            </a:r>
          </a:p>
          <a:p>
            <a:pPr lvl="1"/>
            <a:r>
              <a:rPr lang="de-DE" dirty="0">
                <a:solidFill>
                  <a:schemeClr val="tx1">
                    <a:lumMod val="75000"/>
                    <a:lumOff val="25000"/>
                  </a:schemeClr>
                </a:solidFill>
              </a:rPr>
              <a:t>mehrere (</a:t>
            </a:r>
            <a:r>
              <a:rPr lang="de-DE" dirty="0" err="1">
                <a:solidFill>
                  <a:schemeClr val="tx1">
                    <a:lumMod val="75000"/>
                    <a:lumOff val="25000"/>
                  </a:schemeClr>
                </a:solidFill>
              </a:rPr>
              <a:t>n</a:t>
            </a:r>
            <a:r>
              <a:rPr lang="de-DE" dirty="0">
                <a:solidFill>
                  <a:schemeClr val="tx1">
                    <a:lumMod val="75000"/>
                    <a:lumOff val="25000"/>
                  </a:schemeClr>
                </a:solidFill>
              </a:rPr>
              <a:t>) Datasets</a:t>
            </a:r>
          </a:p>
          <a:p>
            <a:pPr lvl="1"/>
            <a:endParaRPr lang="de-DE" dirty="0">
              <a:solidFill>
                <a:schemeClr val="tx1">
                  <a:lumMod val="75000"/>
                  <a:lumOff val="25000"/>
                </a:schemeClr>
              </a:solidFill>
            </a:endParaRPr>
          </a:p>
          <a:p>
            <a:r>
              <a:rPr lang="de-DE" b="1" dirty="0">
                <a:solidFill>
                  <a:schemeClr val="tx1">
                    <a:lumMod val="75000"/>
                    <a:lumOff val="25000"/>
                  </a:schemeClr>
                </a:solidFill>
              </a:rPr>
              <a:t>KPI</a:t>
            </a:r>
          </a:p>
          <a:p>
            <a:pPr lvl="1"/>
            <a:r>
              <a:rPr lang="de-DE" dirty="0">
                <a:solidFill>
                  <a:schemeClr val="tx1">
                    <a:lumMod val="75000"/>
                    <a:lumOff val="25000"/>
                  </a:schemeClr>
                </a:solidFill>
              </a:rPr>
              <a:t>Kürzel für Key </a:t>
            </a:r>
            <a:r>
              <a:rPr lang="de-DE" dirty="0" err="1">
                <a:solidFill>
                  <a:schemeClr val="tx1">
                    <a:lumMod val="75000"/>
                    <a:lumOff val="25000"/>
                  </a:schemeClr>
                </a:solidFill>
              </a:rPr>
              <a:t>Performence</a:t>
            </a:r>
            <a:r>
              <a:rPr lang="de-DE" dirty="0">
                <a:solidFill>
                  <a:schemeClr val="tx1">
                    <a:lumMod val="75000"/>
                    <a:lumOff val="25000"/>
                  </a:schemeClr>
                </a:solidFill>
              </a:rPr>
              <a:t> </a:t>
            </a:r>
            <a:r>
              <a:rPr lang="de-DE" dirty="0" err="1">
                <a:solidFill>
                  <a:schemeClr val="tx1">
                    <a:lumMod val="75000"/>
                    <a:lumOff val="25000"/>
                  </a:schemeClr>
                </a:solidFill>
              </a:rPr>
              <a:t>Indicator</a:t>
            </a:r>
            <a:endParaRPr lang="de-DE" dirty="0">
              <a:solidFill>
                <a:schemeClr val="tx1">
                  <a:lumMod val="75000"/>
                  <a:lumOff val="25000"/>
                </a:schemeClr>
              </a:solidFill>
            </a:endParaRPr>
          </a:p>
          <a:p>
            <a:pPr lvl="1"/>
            <a:r>
              <a:rPr lang="de-DE" dirty="0">
                <a:solidFill>
                  <a:schemeClr val="tx1">
                    <a:lumMod val="75000"/>
                    <a:lumOff val="25000"/>
                  </a:schemeClr>
                </a:solidFill>
              </a:rPr>
              <a:t>Kennzahlen zur Messung operativer und strategischer Ziele</a:t>
            </a:r>
          </a:p>
          <a:p>
            <a:endParaRPr lang="de-DE" dirty="0">
              <a:solidFill>
                <a:schemeClr val="tx1">
                  <a:lumMod val="75000"/>
                  <a:lumOff val="25000"/>
                </a:schemeClr>
              </a:solidFill>
            </a:endParaRPr>
          </a:p>
          <a:p>
            <a:endParaRPr lang="de-DE" dirty="0">
              <a:solidFill>
                <a:schemeClr val="tx1">
                  <a:lumMod val="75000"/>
                  <a:lumOff val="25000"/>
                </a:schemeClr>
              </a:solidFill>
            </a:endParaRPr>
          </a:p>
          <a:p>
            <a:pPr lvl="1"/>
            <a:endParaRPr lang="de-DE" dirty="0">
              <a:solidFill>
                <a:schemeClr val="tx1">
                  <a:lumMod val="75000"/>
                  <a:lumOff val="25000"/>
                </a:schemeClr>
              </a:solidFill>
            </a:endParaRPr>
          </a:p>
        </p:txBody>
      </p:sp>
    </p:spTree>
    <p:extLst>
      <p:ext uri="{BB962C8B-B14F-4D97-AF65-F5344CB8AC3E}">
        <p14:creationId xmlns:p14="http://schemas.microsoft.com/office/powerpoint/2010/main" val="292279923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 r="44"/>
          <a:stretch>
            <a:fillRect/>
          </a:stretch>
        </p:blipFill>
        <p:spPr/>
      </p:pic>
      <p:sp>
        <p:nvSpPr>
          <p:cNvPr id="64" name="Rectangle 63"/>
          <p:cNvSpPr/>
          <p:nvPr/>
        </p:nvSpPr>
        <p:spPr bwMode="auto">
          <a:xfrm>
            <a:off x="0" y="2"/>
            <a:ext cx="12192000" cy="6857999"/>
          </a:xfrm>
          <a:prstGeom prst="rect">
            <a:avLst/>
          </a:prstGeom>
          <a:solidFill>
            <a:schemeClr val="accent3">
              <a:alpha val="8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2" name="Rectangle 31"/>
          <p:cNvSpPr/>
          <p:nvPr/>
        </p:nvSpPr>
        <p:spPr bwMode="auto">
          <a:xfrm>
            <a:off x="0" y="5092429"/>
            <a:ext cx="12192000" cy="1177048"/>
          </a:xfrm>
          <a:prstGeom prst="rect">
            <a:avLst/>
          </a:prstGeom>
          <a:solidFill>
            <a:schemeClr val="bg1"/>
          </a:solidFill>
          <a:ln w="28575">
            <a:noFill/>
            <a:round/>
            <a:headEnd/>
            <a:tailEnd/>
          </a:ln>
        </p:spPr>
        <p:txBody>
          <a:bodyPr vert="horz" wrap="square" lIns="121920" tIns="60960" rIns="121920" bIns="60960" numCol="1" rtlCol="0" anchor="ctr" anchorCtr="0" compatLnSpc="1">
            <a:prstTxWarp prst="textNoShape">
              <a:avLst/>
            </a:prstTxWarp>
          </a:bodyPr>
          <a:lstStyle/>
          <a:p>
            <a:pPr algn="ctr"/>
            <a:r>
              <a:rPr lang="en-US" sz="4267" dirty="0">
                <a:solidFill>
                  <a:schemeClr val="accent3"/>
                </a:solidFill>
              </a:rPr>
              <a:t>UNTERSCHIED BERICHTE UND DASHBOARD</a:t>
            </a:r>
          </a:p>
        </p:txBody>
      </p:sp>
    </p:spTree>
    <p:extLst>
      <p:ext uri="{BB962C8B-B14F-4D97-AF65-F5344CB8AC3E}">
        <p14:creationId xmlns:p14="http://schemas.microsoft.com/office/powerpoint/2010/main" val="30089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61" t="13462" r="61" b="35435"/>
          <a:stretch/>
        </p:blipFill>
        <p:spPr>
          <a:xfrm>
            <a:off x="0" y="2"/>
            <a:ext cx="12192000" cy="2114184"/>
          </a:xfrm>
        </p:spPr>
      </p:pic>
      <p:sp>
        <p:nvSpPr>
          <p:cNvPr id="73" name="Freeform 72"/>
          <p:cNvSpPr/>
          <p:nvPr/>
        </p:nvSpPr>
        <p:spPr>
          <a:xfrm>
            <a:off x="1" y="-7233"/>
            <a:ext cx="6725920" cy="2121419"/>
          </a:xfrm>
          <a:custGeom>
            <a:avLst/>
            <a:gdLst>
              <a:gd name="connsiteX0" fmla="*/ 1813247 w 5221741"/>
              <a:gd name="connsiteY0" fmla="*/ 0 h 2840065"/>
              <a:gd name="connsiteX1" fmla="*/ 2224159 w 5221741"/>
              <a:gd name="connsiteY1" fmla="*/ 0 h 2840065"/>
              <a:gd name="connsiteX2" fmla="*/ 2344128 w 5221741"/>
              <a:gd name="connsiteY2" fmla="*/ 0 h 2840065"/>
              <a:gd name="connsiteX3" fmla="*/ 2473796 w 5221741"/>
              <a:gd name="connsiteY3" fmla="*/ 0 h 2840065"/>
              <a:gd name="connsiteX4" fmla="*/ 2755040 w 5221741"/>
              <a:gd name="connsiteY4" fmla="*/ 0 h 2840065"/>
              <a:gd name="connsiteX5" fmla="*/ 2779609 w 5221741"/>
              <a:gd name="connsiteY5" fmla="*/ 0 h 2840065"/>
              <a:gd name="connsiteX6" fmla="*/ 3310490 w 5221741"/>
              <a:gd name="connsiteY6" fmla="*/ 0 h 2840065"/>
              <a:gd name="connsiteX7" fmla="*/ 3789388 w 5221741"/>
              <a:gd name="connsiteY7" fmla="*/ 0 h 2840065"/>
              <a:gd name="connsiteX8" fmla="*/ 4255069 w 5221741"/>
              <a:gd name="connsiteY8" fmla="*/ 0 h 2840065"/>
              <a:gd name="connsiteX9" fmla="*/ 4303981 w 5221741"/>
              <a:gd name="connsiteY9" fmla="*/ 0 h 2840065"/>
              <a:gd name="connsiteX10" fmla="*/ 4690860 w 5221741"/>
              <a:gd name="connsiteY10" fmla="*/ 0 h 2840065"/>
              <a:gd name="connsiteX11" fmla="*/ 4785950 w 5221741"/>
              <a:gd name="connsiteY11" fmla="*/ 0 h 2840065"/>
              <a:gd name="connsiteX12" fmla="*/ 5221741 w 5221741"/>
              <a:gd name="connsiteY12" fmla="*/ 0 h 2840065"/>
              <a:gd name="connsiteX13" fmla="*/ 4171019 w 5221741"/>
              <a:gd name="connsiteY13" fmla="*/ 2840065 h 2840065"/>
              <a:gd name="connsiteX14" fmla="*/ 3735228 w 5221741"/>
              <a:gd name="connsiteY14" fmla="*/ 2840065 h 2840065"/>
              <a:gd name="connsiteX15" fmla="*/ 3640138 w 5221741"/>
              <a:gd name="connsiteY15" fmla="*/ 2840065 h 2840065"/>
              <a:gd name="connsiteX16" fmla="*/ 3253259 w 5221741"/>
              <a:gd name="connsiteY16" fmla="*/ 2840065 h 2840065"/>
              <a:gd name="connsiteX17" fmla="*/ 3204347 w 5221741"/>
              <a:gd name="connsiteY17" fmla="*/ 2840065 h 2840065"/>
              <a:gd name="connsiteX18" fmla="*/ 2738666 w 5221741"/>
              <a:gd name="connsiteY18" fmla="*/ 2840065 h 2840065"/>
              <a:gd name="connsiteX19" fmla="*/ 2722378 w 5221741"/>
              <a:gd name="connsiteY19" fmla="*/ 2840065 h 2840065"/>
              <a:gd name="connsiteX20" fmla="*/ 2259768 w 5221741"/>
              <a:gd name="connsiteY20" fmla="*/ 2840065 h 2840065"/>
              <a:gd name="connsiteX21" fmla="*/ 2207785 w 5221741"/>
              <a:gd name="connsiteY21" fmla="*/ 2840065 h 2840065"/>
              <a:gd name="connsiteX22" fmla="*/ 1953955 w 5221741"/>
              <a:gd name="connsiteY22" fmla="*/ 2840065 h 2840065"/>
              <a:gd name="connsiteX23" fmla="*/ 1728887 w 5221741"/>
              <a:gd name="connsiteY23" fmla="*/ 2840065 h 2840065"/>
              <a:gd name="connsiteX24" fmla="*/ 1704318 w 5221741"/>
              <a:gd name="connsiteY24" fmla="*/ 2840065 h 2840065"/>
              <a:gd name="connsiteX25" fmla="*/ 1423074 w 5221741"/>
              <a:gd name="connsiteY25" fmla="*/ 2840065 h 2840065"/>
              <a:gd name="connsiteX26" fmla="*/ 1293406 w 5221741"/>
              <a:gd name="connsiteY26" fmla="*/ 2840065 h 2840065"/>
              <a:gd name="connsiteX27" fmla="*/ 1173437 w 5221741"/>
              <a:gd name="connsiteY27" fmla="*/ 2840065 h 2840065"/>
              <a:gd name="connsiteX28" fmla="*/ 762525 w 5221741"/>
              <a:gd name="connsiteY28" fmla="*/ 2840065 h 2840065"/>
              <a:gd name="connsiteX29" fmla="*/ 765884 w 5221741"/>
              <a:gd name="connsiteY29" fmla="*/ 2830986 h 2840065"/>
              <a:gd name="connsiteX30" fmla="*/ 0 w 5221741"/>
              <a:gd name="connsiteY30" fmla="*/ 2830986 h 2840065"/>
              <a:gd name="connsiteX31" fmla="*/ 0 w 5221741"/>
              <a:gd name="connsiteY31" fmla="*/ 5426 h 2840065"/>
              <a:gd name="connsiteX32" fmla="*/ 1811240 w 5221741"/>
              <a:gd name="connsiteY32" fmla="*/ 5426 h 284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21741" h="2840065">
                <a:moveTo>
                  <a:pt x="1813247" y="0"/>
                </a:moveTo>
                <a:lnTo>
                  <a:pt x="2224159" y="0"/>
                </a:lnTo>
                <a:lnTo>
                  <a:pt x="2344128" y="0"/>
                </a:lnTo>
                <a:lnTo>
                  <a:pt x="2473796" y="0"/>
                </a:lnTo>
                <a:lnTo>
                  <a:pt x="2755040" y="0"/>
                </a:lnTo>
                <a:lnTo>
                  <a:pt x="2779609" y="0"/>
                </a:lnTo>
                <a:lnTo>
                  <a:pt x="3310490" y="0"/>
                </a:lnTo>
                <a:lnTo>
                  <a:pt x="3789388" y="0"/>
                </a:lnTo>
                <a:lnTo>
                  <a:pt x="4255069" y="0"/>
                </a:lnTo>
                <a:lnTo>
                  <a:pt x="4303981" y="0"/>
                </a:lnTo>
                <a:lnTo>
                  <a:pt x="4690860" y="0"/>
                </a:lnTo>
                <a:lnTo>
                  <a:pt x="4785950" y="0"/>
                </a:lnTo>
                <a:lnTo>
                  <a:pt x="5221741" y="0"/>
                </a:lnTo>
                <a:lnTo>
                  <a:pt x="4171019" y="2840065"/>
                </a:lnTo>
                <a:lnTo>
                  <a:pt x="3735228" y="2840065"/>
                </a:lnTo>
                <a:lnTo>
                  <a:pt x="3640138" y="2840065"/>
                </a:lnTo>
                <a:lnTo>
                  <a:pt x="3253259" y="2840065"/>
                </a:lnTo>
                <a:lnTo>
                  <a:pt x="3204347" y="2840065"/>
                </a:lnTo>
                <a:lnTo>
                  <a:pt x="2738666" y="2840065"/>
                </a:lnTo>
                <a:lnTo>
                  <a:pt x="2722378" y="2840065"/>
                </a:lnTo>
                <a:lnTo>
                  <a:pt x="2259768" y="2840065"/>
                </a:lnTo>
                <a:lnTo>
                  <a:pt x="2207785" y="2840065"/>
                </a:lnTo>
                <a:lnTo>
                  <a:pt x="1953955" y="2840065"/>
                </a:lnTo>
                <a:lnTo>
                  <a:pt x="1728887" y="2840065"/>
                </a:lnTo>
                <a:lnTo>
                  <a:pt x="1704318" y="2840065"/>
                </a:lnTo>
                <a:lnTo>
                  <a:pt x="1423074" y="2840065"/>
                </a:lnTo>
                <a:lnTo>
                  <a:pt x="1293406" y="2840065"/>
                </a:lnTo>
                <a:lnTo>
                  <a:pt x="1173437" y="2840065"/>
                </a:lnTo>
                <a:lnTo>
                  <a:pt x="762525" y="2840065"/>
                </a:lnTo>
                <a:lnTo>
                  <a:pt x="765884" y="2830986"/>
                </a:lnTo>
                <a:lnTo>
                  <a:pt x="0" y="2830986"/>
                </a:lnTo>
                <a:lnTo>
                  <a:pt x="0" y="5426"/>
                </a:lnTo>
                <a:lnTo>
                  <a:pt x="1811240" y="5426"/>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Oval 74"/>
          <p:cNvSpPr>
            <a:spLocks noChangeAspect="1"/>
          </p:cNvSpPr>
          <p:nvPr/>
        </p:nvSpPr>
        <p:spPr bwMode="auto">
          <a:xfrm>
            <a:off x="5564694" y="438619"/>
            <a:ext cx="1260000" cy="1260000"/>
          </a:xfrm>
          <a:prstGeom prst="ellipse">
            <a:avLst/>
          </a:prstGeom>
          <a:solidFill>
            <a:schemeClr val="accent2"/>
          </a:solidFill>
          <a:ln w="19050">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de-DE" sz="2400"/>
          </a:p>
        </p:txBody>
      </p:sp>
      <p:grpSp>
        <p:nvGrpSpPr>
          <p:cNvPr id="6" name="Group 5"/>
          <p:cNvGrpSpPr>
            <a:grpSpLocks noChangeAspect="1"/>
          </p:cNvGrpSpPr>
          <p:nvPr/>
        </p:nvGrpSpPr>
        <p:grpSpPr>
          <a:xfrm>
            <a:off x="5846302" y="710700"/>
            <a:ext cx="685186" cy="685551"/>
            <a:chOff x="5764213" y="1314451"/>
            <a:chExt cx="2978150" cy="2979737"/>
          </a:xfrm>
          <a:solidFill>
            <a:schemeClr val="bg1"/>
          </a:solidFill>
        </p:grpSpPr>
        <p:grpSp>
          <p:nvGrpSpPr>
            <p:cNvPr id="76" name="Group 75"/>
            <p:cNvGrpSpPr/>
            <p:nvPr/>
          </p:nvGrpSpPr>
          <p:grpSpPr>
            <a:xfrm>
              <a:off x="6648451" y="2430463"/>
              <a:ext cx="1209675" cy="1863725"/>
              <a:chOff x="6648451" y="2697163"/>
              <a:chExt cx="1209675" cy="1863725"/>
            </a:xfrm>
            <a:grpFill/>
          </p:grpSpPr>
          <p:sp>
            <p:nvSpPr>
              <p:cNvPr id="77" name="Freeform 12"/>
              <p:cNvSpPr>
                <a:spLocks noEditPoints="1"/>
              </p:cNvSpPr>
              <p:nvPr/>
            </p:nvSpPr>
            <p:spPr bwMode="auto">
              <a:xfrm>
                <a:off x="6648451" y="2697163"/>
                <a:ext cx="1209675" cy="1863725"/>
              </a:xfrm>
              <a:custGeom>
                <a:avLst/>
                <a:gdLst>
                  <a:gd name="T0" fmla="*/ 763 w 1525"/>
                  <a:gd name="T1" fmla="*/ 1326 h 2348"/>
                  <a:gd name="T2" fmla="*/ 861 w 1525"/>
                  <a:gd name="T3" fmla="*/ 1104 h 2348"/>
                  <a:gd name="T4" fmla="*/ 712 w 1525"/>
                  <a:gd name="T5" fmla="*/ 1112 h 2348"/>
                  <a:gd name="T6" fmla="*/ 635 w 1525"/>
                  <a:gd name="T7" fmla="*/ 468 h 2348"/>
                  <a:gd name="T8" fmla="*/ 567 w 1525"/>
                  <a:gd name="T9" fmla="*/ 547 h 2348"/>
                  <a:gd name="T10" fmla="*/ 470 w 1525"/>
                  <a:gd name="T11" fmla="*/ 581 h 2348"/>
                  <a:gd name="T12" fmla="*/ 473 w 1525"/>
                  <a:gd name="T13" fmla="*/ 711 h 2348"/>
                  <a:gd name="T14" fmla="*/ 497 w 1525"/>
                  <a:gd name="T15" fmla="*/ 809 h 2348"/>
                  <a:gd name="T16" fmla="*/ 544 w 1525"/>
                  <a:gd name="T17" fmla="*/ 896 h 2348"/>
                  <a:gd name="T18" fmla="*/ 618 w 1525"/>
                  <a:gd name="T19" fmla="*/ 961 h 2348"/>
                  <a:gd name="T20" fmla="*/ 720 w 1525"/>
                  <a:gd name="T21" fmla="*/ 995 h 2348"/>
                  <a:gd name="T22" fmla="*/ 841 w 1525"/>
                  <a:gd name="T23" fmla="*/ 988 h 2348"/>
                  <a:gd name="T24" fmla="*/ 935 w 1525"/>
                  <a:gd name="T25" fmla="*/ 943 h 2348"/>
                  <a:gd name="T26" fmla="*/ 998 w 1525"/>
                  <a:gd name="T27" fmla="*/ 869 h 2348"/>
                  <a:gd name="T28" fmla="*/ 1038 w 1525"/>
                  <a:gd name="T29" fmla="*/ 777 h 2348"/>
                  <a:gd name="T30" fmla="*/ 1054 w 1525"/>
                  <a:gd name="T31" fmla="*/ 678 h 2348"/>
                  <a:gd name="T32" fmla="*/ 1021 w 1525"/>
                  <a:gd name="T33" fmla="*/ 576 h 2348"/>
                  <a:gd name="T34" fmla="*/ 932 w 1525"/>
                  <a:gd name="T35" fmla="*/ 525 h 2348"/>
                  <a:gd name="T36" fmla="*/ 635 w 1525"/>
                  <a:gd name="T37" fmla="*/ 468 h 2348"/>
                  <a:gd name="T38" fmla="*/ 659 w 1525"/>
                  <a:gd name="T39" fmla="*/ 125 h 2348"/>
                  <a:gd name="T40" fmla="*/ 513 w 1525"/>
                  <a:gd name="T41" fmla="*/ 176 h 2348"/>
                  <a:gd name="T42" fmla="*/ 483 w 1525"/>
                  <a:gd name="T43" fmla="*/ 457 h 2348"/>
                  <a:gd name="T44" fmla="*/ 519 w 1525"/>
                  <a:gd name="T45" fmla="*/ 434 h 2348"/>
                  <a:gd name="T46" fmla="*/ 531 w 1525"/>
                  <a:gd name="T47" fmla="*/ 392 h 2348"/>
                  <a:gd name="T48" fmla="*/ 568 w 1525"/>
                  <a:gd name="T49" fmla="*/ 355 h 2348"/>
                  <a:gd name="T50" fmla="*/ 956 w 1525"/>
                  <a:gd name="T51" fmla="*/ 355 h 2348"/>
                  <a:gd name="T52" fmla="*/ 994 w 1525"/>
                  <a:gd name="T53" fmla="*/ 392 h 2348"/>
                  <a:gd name="T54" fmla="*/ 1005 w 1525"/>
                  <a:gd name="T55" fmla="*/ 434 h 2348"/>
                  <a:gd name="T56" fmla="*/ 1041 w 1525"/>
                  <a:gd name="T57" fmla="*/ 457 h 2348"/>
                  <a:gd name="T58" fmla="*/ 1011 w 1525"/>
                  <a:gd name="T59" fmla="*/ 176 h 2348"/>
                  <a:gd name="T60" fmla="*/ 866 w 1525"/>
                  <a:gd name="T61" fmla="*/ 125 h 2348"/>
                  <a:gd name="T62" fmla="*/ 763 w 1525"/>
                  <a:gd name="T63" fmla="*/ 0 h 2348"/>
                  <a:gd name="T64" fmla="*/ 921 w 1525"/>
                  <a:gd name="T65" fmla="*/ 15 h 2348"/>
                  <a:gd name="T66" fmla="*/ 1068 w 1525"/>
                  <a:gd name="T67" fmla="*/ 74 h 2348"/>
                  <a:gd name="T68" fmla="*/ 1165 w 1525"/>
                  <a:gd name="T69" fmla="*/ 147 h 2348"/>
                  <a:gd name="T70" fmla="*/ 1173 w 1525"/>
                  <a:gd name="T71" fmla="*/ 645 h 2348"/>
                  <a:gd name="T72" fmla="*/ 1148 w 1525"/>
                  <a:gd name="T73" fmla="*/ 818 h 2348"/>
                  <a:gd name="T74" fmla="*/ 1078 w 1525"/>
                  <a:gd name="T75" fmla="*/ 959 h 2348"/>
                  <a:gd name="T76" fmla="*/ 1042 w 1525"/>
                  <a:gd name="T77" fmla="*/ 1128 h 2348"/>
                  <a:gd name="T78" fmla="*/ 1453 w 1525"/>
                  <a:gd name="T79" fmla="*/ 1312 h 2348"/>
                  <a:gd name="T80" fmla="*/ 1524 w 1525"/>
                  <a:gd name="T81" fmla="*/ 1454 h 2348"/>
                  <a:gd name="T82" fmla="*/ 1407 w 1525"/>
                  <a:gd name="T83" fmla="*/ 2348 h 2348"/>
                  <a:gd name="T84" fmla="*/ 1011 w 1525"/>
                  <a:gd name="T85" fmla="*/ 1242 h 2348"/>
                  <a:gd name="T86" fmla="*/ 703 w 1525"/>
                  <a:gd name="T87" fmla="*/ 1761 h 2348"/>
                  <a:gd name="T88" fmla="*/ 160 w 1525"/>
                  <a:gd name="T89" fmla="*/ 1396 h 2348"/>
                  <a:gd name="T90" fmla="*/ 0 w 1525"/>
                  <a:gd name="T91" fmla="*/ 2348 h 2348"/>
                  <a:gd name="T92" fmla="*/ 6 w 1525"/>
                  <a:gd name="T93" fmla="*/ 1441 h 2348"/>
                  <a:gd name="T94" fmla="*/ 82 w 1525"/>
                  <a:gd name="T95" fmla="*/ 1303 h 2348"/>
                  <a:gd name="T96" fmla="*/ 514 w 1525"/>
                  <a:gd name="T97" fmla="*/ 1031 h 2348"/>
                  <a:gd name="T98" fmla="*/ 418 w 1525"/>
                  <a:gd name="T99" fmla="*/ 917 h 2348"/>
                  <a:gd name="T100" fmla="*/ 363 w 1525"/>
                  <a:gd name="T101" fmla="*/ 764 h 2348"/>
                  <a:gd name="T102" fmla="*/ 352 w 1525"/>
                  <a:gd name="T103" fmla="*/ 176 h 2348"/>
                  <a:gd name="T104" fmla="*/ 369 w 1525"/>
                  <a:gd name="T105" fmla="*/ 134 h 2348"/>
                  <a:gd name="T106" fmla="*/ 504 w 1525"/>
                  <a:gd name="T107" fmla="*/ 50 h 2348"/>
                  <a:gd name="T108" fmla="*/ 655 w 1525"/>
                  <a:gd name="T109" fmla="*/ 5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5" h="2348">
                    <a:moveTo>
                      <a:pt x="618" y="1090"/>
                    </a:moveTo>
                    <a:lnTo>
                      <a:pt x="596" y="1159"/>
                    </a:lnTo>
                    <a:lnTo>
                      <a:pt x="763" y="1326"/>
                    </a:lnTo>
                    <a:lnTo>
                      <a:pt x="929" y="1159"/>
                    </a:lnTo>
                    <a:lnTo>
                      <a:pt x="906" y="1090"/>
                    </a:lnTo>
                    <a:lnTo>
                      <a:pt x="861" y="1104"/>
                    </a:lnTo>
                    <a:lnTo>
                      <a:pt x="813" y="1112"/>
                    </a:lnTo>
                    <a:lnTo>
                      <a:pt x="763" y="1115"/>
                    </a:lnTo>
                    <a:lnTo>
                      <a:pt x="712" y="1112"/>
                    </a:lnTo>
                    <a:lnTo>
                      <a:pt x="663" y="1104"/>
                    </a:lnTo>
                    <a:lnTo>
                      <a:pt x="618" y="1090"/>
                    </a:lnTo>
                    <a:close/>
                    <a:moveTo>
                      <a:pt x="635" y="468"/>
                    </a:moveTo>
                    <a:lnTo>
                      <a:pt x="616" y="499"/>
                    </a:lnTo>
                    <a:lnTo>
                      <a:pt x="593" y="525"/>
                    </a:lnTo>
                    <a:lnTo>
                      <a:pt x="567" y="547"/>
                    </a:lnTo>
                    <a:lnTo>
                      <a:pt x="536" y="563"/>
                    </a:lnTo>
                    <a:lnTo>
                      <a:pt x="504" y="576"/>
                    </a:lnTo>
                    <a:lnTo>
                      <a:pt x="470" y="581"/>
                    </a:lnTo>
                    <a:lnTo>
                      <a:pt x="470" y="645"/>
                    </a:lnTo>
                    <a:lnTo>
                      <a:pt x="470" y="678"/>
                    </a:lnTo>
                    <a:lnTo>
                      <a:pt x="473" y="711"/>
                    </a:lnTo>
                    <a:lnTo>
                      <a:pt x="479" y="744"/>
                    </a:lnTo>
                    <a:lnTo>
                      <a:pt x="487" y="777"/>
                    </a:lnTo>
                    <a:lnTo>
                      <a:pt x="497" y="809"/>
                    </a:lnTo>
                    <a:lnTo>
                      <a:pt x="510" y="840"/>
                    </a:lnTo>
                    <a:lnTo>
                      <a:pt x="526" y="869"/>
                    </a:lnTo>
                    <a:lnTo>
                      <a:pt x="544" y="896"/>
                    </a:lnTo>
                    <a:lnTo>
                      <a:pt x="565" y="920"/>
                    </a:lnTo>
                    <a:lnTo>
                      <a:pt x="591" y="943"/>
                    </a:lnTo>
                    <a:lnTo>
                      <a:pt x="618" y="961"/>
                    </a:lnTo>
                    <a:lnTo>
                      <a:pt x="649" y="977"/>
                    </a:lnTo>
                    <a:lnTo>
                      <a:pt x="683" y="988"/>
                    </a:lnTo>
                    <a:lnTo>
                      <a:pt x="720" y="995"/>
                    </a:lnTo>
                    <a:lnTo>
                      <a:pt x="763" y="998"/>
                    </a:lnTo>
                    <a:lnTo>
                      <a:pt x="804" y="995"/>
                    </a:lnTo>
                    <a:lnTo>
                      <a:pt x="841" y="988"/>
                    </a:lnTo>
                    <a:lnTo>
                      <a:pt x="877" y="977"/>
                    </a:lnTo>
                    <a:lnTo>
                      <a:pt x="907" y="961"/>
                    </a:lnTo>
                    <a:lnTo>
                      <a:pt x="935" y="943"/>
                    </a:lnTo>
                    <a:lnTo>
                      <a:pt x="959" y="920"/>
                    </a:lnTo>
                    <a:lnTo>
                      <a:pt x="980" y="896"/>
                    </a:lnTo>
                    <a:lnTo>
                      <a:pt x="998" y="869"/>
                    </a:lnTo>
                    <a:lnTo>
                      <a:pt x="1014" y="840"/>
                    </a:lnTo>
                    <a:lnTo>
                      <a:pt x="1028" y="809"/>
                    </a:lnTo>
                    <a:lnTo>
                      <a:pt x="1038" y="777"/>
                    </a:lnTo>
                    <a:lnTo>
                      <a:pt x="1046" y="744"/>
                    </a:lnTo>
                    <a:lnTo>
                      <a:pt x="1051" y="711"/>
                    </a:lnTo>
                    <a:lnTo>
                      <a:pt x="1054" y="678"/>
                    </a:lnTo>
                    <a:lnTo>
                      <a:pt x="1055" y="645"/>
                    </a:lnTo>
                    <a:lnTo>
                      <a:pt x="1055" y="581"/>
                    </a:lnTo>
                    <a:lnTo>
                      <a:pt x="1021" y="576"/>
                    </a:lnTo>
                    <a:lnTo>
                      <a:pt x="988" y="563"/>
                    </a:lnTo>
                    <a:lnTo>
                      <a:pt x="959" y="547"/>
                    </a:lnTo>
                    <a:lnTo>
                      <a:pt x="932" y="525"/>
                    </a:lnTo>
                    <a:lnTo>
                      <a:pt x="908" y="499"/>
                    </a:lnTo>
                    <a:lnTo>
                      <a:pt x="890" y="468"/>
                    </a:lnTo>
                    <a:lnTo>
                      <a:pt x="635" y="468"/>
                    </a:lnTo>
                    <a:close/>
                    <a:moveTo>
                      <a:pt x="763" y="117"/>
                    </a:moveTo>
                    <a:lnTo>
                      <a:pt x="710" y="118"/>
                    </a:lnTo>
                    <a:lnTo>
                      <a:pt x="659" y="125"/>
                    </a:lnTo>
                    <a:lnTo>
                      <a:pt x="609" y="136"/>
                    </a:lnTo>
                    <a:lnTo>
                      <a:pt x="560" y="153"/>
                    </a:lnTo>
                    <a:lnTo>
                      <a:pt x="513" y="176"/>
                    </a:lnTo>
                    <a:lnTo>
                      <a:pt x="470" y="204"/>
                    </a:lnTo>
                    <a:lnTo>
                      <a:pt x="470" y="461"/>
                    </a:lnTo>
                    <a:lnTo>
                      <a:pt x="483" y="457"/>
                    </a:lnTo>
                    <a:lnTo>
                      <a:pt x="497" y="451"/>
                    </a:lnTo>
                    <a:lnTo>
                      <a:pt x="510" y="443"/>
                    </a:lnTo>
                    <a:lnTo>
                      <a:pt x="519" y="434"/>
                    </a:lnTo>
                    <a:lnTo>
                      <a:pt x="526" y="424"/>
                    </a:lnTo>
                    <a:lnTo>
                      <a:pt x="528" y="411"/>
                    </a:lnTo>
                    <a:lnTo>
                      <a:pt x="531" y="392"/>
                    </a:lnTo>
                    <a:lnTo>
                      <a:pt x="539" y="376"/>
                    </a:lnTo>
                    <a:lnTo>
                      <a:pt x="552" y="363"/>
                    </a:lnTo>
                    <a:lnTo>
                      <a:pt x="568" y="355"/>
                    </a:lnTo>
                    <a:lnTo>
                      <a:pt x="586" y="352"/>
                    </a:lnTo>
                    <a:lnTo>
                      <a:pt x="938" y="352"/>
                    </a:lnTo>
                    <a:lnTo>
                      <a:pt x="956" y="355"/>
                    </a:lnTo>
                    <a:lnTo>
                      <a:pt x="973" y="363"/>
                    </a:lnTo>
                    <a:lnTo>
                      <a:pt x="986" y="376"/>
                    </a:lnTo>
                    <a:lnTo>
                      <a:pt x="994" y="392"/>
                    </a:lnTo>
                    <a:lnTo>
                      <a:pt x="997" y="411"/>
                    </a:lnTo>
                    <a:lnTo>
                      <a:pt x="1000" y="424"/>
                    </a:lnTo>
                    <a:lnTo>
                      <a:pt x="1005" y="434"/>
                    </a:lnTo>
                    <a:lnTo>
                      <a:pt x="1016" y="443"/>
                    </a:lnTo>
                    <a:lnTo>
                      <a:pt x="1027" y="451"/>
                    </a:lnTo>
                    <a:lnTo>
                      <a:pt x="1041" y="457"/>
                    </a:lnTo>
                    <a:lnTo>
                      <a:pt x="1055" y="461"/>
                    </a:lnTo>
                    <a:lnTo>
                      <a:pt x="1055" y="204"/>
                    </a:lnTo>
                    <a:lnTo>
                      <a:pt x="1011" y="176"/>
                    </a:lnTo>
                    <a:lnTo>
                      <a:pt x="964" y="153"/>
                    </a:lnTo>
                    <a:lnTo>
                      <a:pt x="916" y="136"/>
                    </a:lnTo>
                    <a:lnTo>
                      <a:pt x="866" y="125"/>
                    </a:lnTo>
                    <a:lnTo>
                      <a:pt x="814" y="118"/>
                    </a:lnTo>
                    <a:lnTo>
                      <a:pt x="763" y="117"/>
                    </a:lnTo>
                    <a:close/>
                    <a:moveTo>
                      <a:pt x="763" y="0"/>
                    </a:moveTo>
                    <a:lnTo>
                      <a:pt x="816" y="0"/>
                    </a:lnTo>
                    <a:lnTo>
                      <a:pt x="869" y="5"/>
                    </a:lnTo>
                    <a:lnTo>
                      <a:pt x="921" y="15"/>
                    </a:lnTo>
                    <a:lnTo>
                      <a:pt x="972" y="30"/>
                    </a:lnTo>
                    <a:lnTo>
                      <a:pt x="1021" y="50"/>
                    </a:lnTo>
                    <a:lnTo>
                      <a:pt x="1068" y="74"/>
                    </a:lnTo>
                    <a:lnTo>
                      <a:pt x="1114" y="102"/>
                    </a:lnTo>
                    <a:lnTo>
                      <a:pt x="1156" y="134"/>
                    </a:lnTo>
                    <a:lnTo>
                      <a:pt x="1165" y="147"/>
                    </a:lnTo>
                    <a:lnTo>
                      <a:pt x="1170" y="160"/>
                    </a:lnTo>
                    <a:lnTo>
                      <a:pt x="1173" y="176"/>
                    </a:lnTo>
                    <a:lnTo>
                      <a:pt x="1173" y="645"/>
                    </a:lnTo>
                    <a:lnTo>
                      <a:pt x="1170" y="707"/>
                    </a:lnTo>
                    <a:lnTo>
                      <a:pt x="1161" y="764"/>
                    </a:lnTo>
                    <a:lnTo>
                      <a:pt x="1148" y="818"/>
                    </a:lnTo>
                    <a:lnTo>
                      <a:pt x="1129" y="870"/>
                    </a:lnTo>
                    <a:lnTo>
                      <a:pt x="1107" y="917"/>
                    </a:lnTo>
                    <a:lnTo>
                      <a:pt x="1078" y="959"/>
                    </a:lnTo>
                    <a:lnTo>
                      <a:pt x="1046" y="996"/>
                    </a:lnTo>
                    <a:lnTo>
                      <a:pt x="1010" y="1031"/>
                    </a:lnTo>
                    <a:lnTo>
                      <a:pt x="1042" y="1128"/>
                    </a:lnTo>
                    <a:lnTo>
                      <a:pt x="1430" y="1296"/>
                    </a:lnTo>
                    <a:lnTo>
                      <a:pt x="1443" y="1303"/>
                    </a:lnTo>
                    <a:lnTo>
                      <a:pt x="1453" y="1312"/>
                    </a:lnTo>
                    <a:lnTo>
                      <a:pt x="1460" y="1324"/>
                    </a:lnTo>
                    <a:lnTo>
                      <a:pt x="1519" y="1441"/>
                    </a:lnTo>
                    <a:lnTo>
                      <a:pt x="1524" y="1454"/>
                    </a:lnTo>
                    <a:lnTo>
                      <a:pt x="1525" y="1467"/>
                    </a:lnTo>
                    <a:lnTo>
                      <a:pt x="1525" y="2348"/>
                    </a:lnTo>
                    <a:lnTo>
                      <a:pt x="1407" y="2348"/>
                    </a:lnTo>
                    <a:lnTo>
                      <a:pt x="1407" y="1481"/>
                    </a:lnTo>
                    <a:lnTo>
                      <a:pt x="1364" y="1396"/>
                    </a:lnTo>
                    <a:lnTo>
                      <a:pt x="1011" y="1242"/>
                    </a:lnTo>
                    <a:lnTo>
                      <a:pt x="821" y="1433"/>
                    </a:lnTo>
                    <a:lnTo>
                      <a:pt x="821" y="1761"/>
                    </a:lnTo>
                    <a:lnTo>
                      <a:pt x="703" y="1761"/>
                    </a:lnTo>
                    <a:lnTo>
                      <a:pt x="703" y="1433"/>
                    </a:lnTo>
                    <a:lnTo>
                      <a:pt x="513" y="1242"/>
                    </a:lnTo>
                    <a:lnTo>
                      <a:pt x="160" y="1396"/>
                    </a:lnTo>
                    <a:lnTo>
                      <a:pt x="118" y="1481"/>
                    </a:lnTo>
                    <a:lnTo>
                      <a:pt x="118" y="2348"/>
                    </a:lnTo>
                    <a:lnTo>
                      <a:pt x="0" y="2348"/>
                    </a:lnTo>
                    <a:lnTo>
                      <a:pt x="0" y="1467"/>
                    </a:lnTo>
                    <a:lnTo>
                      <a:pt x="1" y="1454"/>
                    </a:lnTo>
                    <a:lnTo>
                      <a:pt x="6" y="1441"/>
                    </a:lnTo>
                    <a:lnTo>
                      <a:pt x="65" y="1324"/>
                    </a:lnTo>
                    <a:lnTo>
                      <a:pt x="72" y="1312"/>
                    </a:lnTo>
                    <a:lnTo>
                      <a:pt x="82" y="1303"/>
                    </a:lnTo>
                    <a:lnTo>
                      <a:pt x="94" y="1296"/>
                    </a:lnTo>
                    <a:lnTo>
                      <a:pt x="483" y="1128"/>
                    </a:lnTo>
                    <a:lnTo>
                      <a:pt x="514" y="1031"/>
                    </a:lnTo>
                    <a:lnTo>
                      <a:pt x="479" y="996"/>
                    </a:lnTo>
                    <a:lnTo>
                      <a:pt x="446" y="959"/>
                    </a:lnTo>
                    <a:lnTo>
                      <a:pt x="418" y="917"/>
                    </a:lnTo>
                    <a:lnTo>
                      <a:pt x="396" y="870"/>
                    </a:lnTo>
                    <a:lnTo>
                      <a:pt x="376" y="818"/>
                    </a:lnTo>
                    <a:lnTo>
                      <a:pt x="363" y="764"/>
                    </a:lnTo>
                    <a:lnTo>
                      <a:pt x="355" y="707"/>
                    </a:lnTo>
                    <a:lnTo>
                      <a:pt x="352" y="645"/>
                    </a:lnTo>
                    <a:lnTo>
                      <a:pt x="352" y="176"/>
                    </a:lnTo>
                    <a:lnTo>
                      <a:pt x="354" y="160"/>
                    </a:lnTo>
                    <a:lnTo>
                      <a:pt x="359" y="147"/>
                    </a:lnTo>
                    <a:lnTo>
                      <a:pt x="369" y="134"/>
                    </a:lnTo>
                    <a:lnTo>
                      <a:pt x="412" y="102"/>
                    </a:lnTo>
                    <a:lnTo>
                      <a:pt x="456" y="74"/>
                    </a:lnTo>
                    <a:lnTo>
                      <a:pt x="504" y="50"/>
                    </a:lnTo>
                    <a:lnTo>
                      <a:pt x="553" y="30"/>
                    </a:lnTo>
                    <a:lnTo>
                      <a:pt x="604" y="15"/>
                    </a:lnTo>
                    <a:lnTo>
                      <a:pt x="655" y="5"/>
                    </a:lnTo>
                    <a:lnTo>
                      <a:pt x="709" y="0"/>
                    </a:lnTo>
                    <a:lnTo>
                      <a:pt x="76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78" name="Rectangle 13"/>
              <p:cNvSpPr>
                <a:spLocks noChangeArrowheads="1"/>
              </p:cNvSpPr>
              <p:nvPr/>
            </p:nvSpPr>
            <p:spPr bwMode="auto">
              <a:xfrm>
                <a:off x="6881813" y="4281488"/>
                <a:ext cx="92075" cy="279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79" name="Rectangle 14"/>
              <p:cNvSpPr>
                <a:spLocks noChangeArrowheads="1"/>
              </p:cNvSpPr>
              <p:nvPr/>
            </p:nvSpPr>
            <p:spPr bwMode="auto">
              <a:xfrm>
                <a:off x="7532688" y="4281488"/>
                <a:ext cx="93663" cy="279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sp>
          <p:nvSpPr>
            <p:cNvPr id="80" name="Freeform 15"/>
            <p:cNvSpPr>
              <a:spLocks/>
            </p:cNvSpPr>
            <p:nvPr/>
          </p:nvSpPr>
          <p:spPr bwMode="auto">
            <a:xfrm>
              <a:off x="6694488" y="1314451"/>
              <a:ext cx="1117600" cy="976313"/>
            </a:xfrm>
            <a:custGeom>
              <a:avLst/>
              <a:gdLst>
                <a:gd name="T0" fmla="*/ 698 w 1408"/>
                <a:gd name="T1" fmla="*/ 0 h 1231"/>
                <a:gd name="T2" fmla="*/ 714 w 1408"/>
                <a:gd name="T3" fmla="*/ 0 h 1231"/>
                <a:gd name="T4" fmla="*/ 729 w 1408"/>
                <a:gd name="T5" fmla="*/ 5 h 1231"/>
                <a:gd name="T6" fmla="*/ 743 w 1408"/>
                <a:gd name="T7" fmla="*/ 13 h 1231"/>
                <a:gd name="T8" fmla="*/ 748 w 1408"/>
                <a:gd name="T9" fmla="*/ 17 h 1231"/>
                <a:gd name="T10" fmla="*/ 751 w 1408"/>
                <a:gd name="T11" fmla="*/ 22 h 1231"/>
                <a:gd name="T12" fmla="*/ 1396 w 1408"/>
                <a:gd name="T13" fmla="*/ 902 h 1231"/>
                <a:gd name="T14" fmla="*/ 1404 w 1408"/>
                <a:gd name="T15" fmla="*/ 916 h 1231"/>
                <a:gd name="T16" fmla="*/ 1408 w 1408"/>
                <a:gd name="T17" fmla="*/ 931 h 1231"/>
                <a:gd name="T18" fmla="*/ 1408 w 1408"/>
                <a:gd name="T19" fmla="*/ 946 h 1231"/>
                <a:gd name="T20" fmla="*/ 1403 w 1408"/>
                <a:gd name="T21" fmla="*/ 961 h 1231"/>
                <a:gd name="T22" fmla="*/ 1395 w 1408"/>
                <a:gd name="T23" fmla="*/ 973 h 1231"/>
                <a:gd name="T24" fmla="*/ 1384 w 1408"/>
                <a:gd name="T25" fmla="*/ 984 h 1231"/>
                <a:gd name="T26" fmla="*/ 1368 w 1408"/>
                <a:gd name="T27" fmla="*/ 992 h 1231"/>
                <a:gd name="T28" fmla="*/ 1349 w 1408"/>
                <a:gd name="T29" fmla="*/ 996 h 1231"/>
                <a:gd name="T30" fmla="*/ 1115 w 1408"/>
                <a:gd name="T31" fmla="*/ 996 h 1231"/>
                <a:gd name="T32" fmla="*/ 1115 w 1408"/>
                <a:gd name="T33" fmla="*/ 1231 h 1231"/>
                <a:gd name="T34" fmla="*/ 997 w 1408"/>
                <a:gd name="T35" fmla="*/ 1231 h 1231"/>
                <a:gd name="T36" fmla="*/ 997 w 1408"/>
                <a:gd name="T37" fmla="*/ 938 h 1231"/>
                <a:gd name="T38" fmla="*/ 1001 w 1408"/>
                <a:gd name="T39" fmla="*/ 918 h 1231"/>
                <a:gd name="T40" fmla="*/ 1009 w 1408"/>
                <a:gd name="T41" fmla="*/ 902 h 1231"/>
                <a:gd name="T42" fmla="*/ 1021 w 1408"/>
                <a:gd name="T43" fmla="*/ 890 h 1231"/>
                <a:gd name="T44" fmla="*/ 1037 w 1408"/>
                <a:gd name="T45" fmla="*/ 882 h 1231"/>
                <a:gd name="T46" fmla="*/ 1057 w 1408"/>
                <a:gd name="T47" fmla="*/ 878 h 1231"/>
                <a:gd name="T48" fmla="*/ 1233 w 1408"/>
                <a:gd name="T49" fmla="*/ 878 h 1231"/>
                <a:gd name="T50" fmla="*/ 705 w 1408"/>
                <a:gd name="T51" fmla="*/ 156 h 1231"/>
                <a:gd name="T52" fmla="*/ 175 w 1408"/>
                <a:gd name="T53" fmla="*/ 878 h 1231"/>
                <a:gd name="T54" fmla="*/ 353 w 1408"/>
                <a:gd name="T55" fmla="*/ 878 h 1231"/>
                <a:gd name="T56" fmla="*/ 371 w 1408"/>
                <a:gd name="T57" fmla="*/ 882 h 1231"/>
                <a:gd name="T58" fmla="*/ 387 w 1408"/>
                <a:gd name="T59" fmla="*/ 890 h 1231"/>
                <a:gd name="T60" fmla="*/ 400 w 1408"/>
                <a:gd name="T61" fmla="*/ 902 h 1231"/>
                <a:gd name="T62" fmla="*/ 408 w 1408"/>
                <a:gd name="T63" fmla="*/ 918 h 1231"/>
                <a:gd name="T64" fmla="*/ 412 w 1408"/>
                <a:gd name="T65" fmla="*/ 938 h 1231"/>
                <a:gd name="T66" fmla="*/ 412 w 1408"/>
                <a:gd name="T67" fmla="*/ 1231 h 1231"/>
                <a:gd name="T68" fmla="*/ 294 w 1408"/>
                <a:gd name="T69" fmla="*/ 1231 h 1231"/>
                <a:gd name="T70" fmla="*/ 294 w 1408"/>
                <a:gd name="T71" fmla="*/ 996 h 1231"/>
                <a:gd name="T72" fmla="*/ 60 w 1408"/>
                <a:gd name="T73" fmla="*/ 996 h 1231"/>
                <a:gd name="T74" fmla="*/ 40 w 1408"/>
                <a:gd name="T75" fmla="*/ 992 h 1231"/>
                <a:gd name="T76" fmla="*/ 24 w 1408"/>
                <a:gd name="T77" fmla="*/ 984 h 1231"/>
                <a:gd name="T78" fmla="*/ 12 w 1408"/>
                <a:gd name="T79" fmla="*/ 972 h 1231"/>
                <a:gd name="T80" fmla="*/ 4 w 1408"/>
                <a:gd name="T81" fmla="*/ 956 h 1231"/>
                <a:gd name="T82" fmla="*/ 0 w 1408"/>
                <a:gd name="T83" fmla="*/ 938 h 1231"/>
                <a:gd name="T84" fmla="*/ 4 w 1408"/>
                <a:gd name="T85" fmla="*/ 919 h 1231"/>
                <a:gd name="T86" fmla="*/ 12 w 1408"/>
                <a:gd name="T87" fmla="*/ 902 h 1231"/>
                <a:gd name="T88" fmla="*/ 657 w 1408"/>
                <a:gd name="T89" fmla="*/ 22 h 1231"/>
                <a:gd name="T90" fmla="*/ 669 w 1408"/>
                <a:gd name="T91" fmla="*/ 10 h 1231"/>
                <a:gd name="T92" fmla="*/ 683 w 1408"/>
                <a:gd name="T93" fmla="*/ 4 h 1231"/>
                <a:gd name="T94" fmla="*/ 698 w 1408"/>
                <a:gd name="T95" fmla="*/ 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8" h="1231">
                  <a:moveTo>
                    <a:pt x="698" y="0"/>
                  </a:moveTo>
                  <a:lnTo>
                    <a:pt x="714" y="0"/>
                  </a:lnTo>
                  <a:lnTo>
                    <a:pt x="729" y="5"/>
                  </a:lnTo>
                  <a:lnTo>
                    <a:pt x="743" y="13"/>
                  </a:lnTo>
                  <a:lnTo>
                    <a:pt x="748" y="17"/>
                  </a:lnTo>
                  <a:lnTo>
                    <a:pt x="751" y="22"/>
                  </a:lnTo>
                  <a:lnTo>
                    <a:pt x="1396" y="902"/>
                  </a:lnTo>
                  <a:lnTo>
                    <a:pt x="1404" y="916"/>
                  </a:lnTo>
                  <a:lnTo>
                    <a:pt x="1408" y="931"/>
                  </a:lnTo>
                  <a:lnTo>
                    <a:pt x="1408" y="946"/>
                  </a:lnTo>
                  <a:lnTo>
                    <a:pt x="1403" y="961"/>
                  </a:lnTo>
                  <a:lnTo>
                    <a:pt x="1395" y="973"/>
                  </a:lnTo>
                  <a:lnTo>
                    <a:pt x="1384" y="984"/>
                  </a:lnTo>
                  <a:lnTo>
                    <a:pt x="1368" y="992"/>
                  </a:lnTo>
                  <a:lnTo>
                    <a:pt x="1349" y="996"/>
                  </a:lnTo>
                  <a:lnTo>
                    <a:pt x="1115" y="996"/>
                  </a:lnTo>
                  <a:lnTo>
                    <a:pt x="1115" y="1231"/>
                  </a:lnTo>
                  <a:lnTo>
                    <a:pt x="997" y="1231"/>
                  </a:lnTo>
                  <a:lnTo>
                    <a:pt x="997" y="938"/>
                  </a:lnTo>
                  <a:lnTo>
                    <a:pt x="1001" y="918"/>
                  </a:lnTo>
                  <a:lnTo>
                    <a:pt x="1009" y="902"/>
                  </a:lnTo>
                  <a:lnTo>
                    <a:pt x="1021" y="890"/>
                  </a:lnTo>
                  <a:lnTo>
                    <a:pt x="1037" y="882"/>
                  </a:lnTo>
                  <a:lnTo>
                    <a:pt x="1057" y="878"/>
                  </a:lnTo>
                  <a:lnTo>
                    <a:pt x="1233" y="878"/>
                  </a:lnTo>
                  <a:lnTo>
                    <a:pt x="705" y="156"/>
                  </a:lnTo>
                  <a:lnTo>
                    <a:pt x="175" y="878"/>
                  </a:lnTo>
                  <a:lnTo>
                    <a:pt x="353" y="878"/>
                  </a:lnTo>
                  <a:lnTo>
                    <a:pt x="371" y="882"/>
                  </a:lnTo>
                  <a:lnTo>
                    <a:pt x="387" y="890"/>
                  </a:lnTo>
                  <a:lnTo>
                    <a:pt x="400" y="902"/>
                  </a:lnTo>
                  <a:lnTo>
                    <a:pt x="408" y="918"/>
                  </a:lnTo>
                  <a:lnTo>
                    <a:pt x="412" y="938"/>
                  </a:lnTo>
                  <a:lnTo>
                    <a:pt x="412" y="1231"/>
                  </a:lnTo>
                  <a:lnTo>
                    <a:pt x="294" y="1231"/>
                  </a:lnTo>
                  <a:lnTo>
                    <a:pt x="294" y="996"/>
                  </a:lnTo>
                  <a:lnTo>
                    <a:pt x="60" y="996"/>
                  </a:lnTo>
                  <a:lnTo>
                    <a:pt x="40" y="992"/>
                  </a:lnTo>
                  <a:lnTo>
                    <a:pt x="24" y="984"/>
                  </a:lnTo>
                  <a:lnTo>
                    <a:pt x="12" y="972"/>
                  </a:lnTo>
                  <a:lnTo>
                    <a:pt x="4" y="956"/>
                  </a:lnTo>
                  <a:lnTo>
                    <a:pt x="0" y="938"/>
                  </a:lnTo>
                  <a:lnTo>
                    <a:pt x="4" y="919"/>
                  </a:lnTo>
                  <a:lnTo>
                    <a:pt x="12" y="902"/>
                  </a:lnTo>
                  <a:lnTo>
                    <a:pt x="657" y="22"/>
                  </a:lnTo>
                  <a:lnTo>
                    <a:pt x="669" y="10"/>
                  </a:lnTo>
                  <a:lnTo>
                    <a:pt x="683" y="4"/>
                  </a:lnTo>
                  <a:lnTo>
                    <a:pt x="6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grpSp>
          <p:nvGrpSpPr>
            <p:cNvPr id="81" name="Group 80"/>
            <p:cNvGrpSpPr/>
            <p:nvPr/>
          </p:nvGrpSpPr>
          <p:grpSpPr>
            <a:xfrm>
              <a:off x="5764213" y="1965326"/>
              <a:ext cx="1117600" cy="1816100"/>
              <a:chOff x="5764213" y="2232026"/>
              <a:chExt cx="1117600" cy="1816100"/>
            </a:xfrm>
            <a:grpFill/>
          </p:grpSpPr>
          <p:sp>
            <p:nvSpPr>
              <p:cNvPr id="82" name="Rectangle 11"/>
              <p:cNvSpPr>
                <a:spLocks noChangeArrowheads="1"/>
              </p:cNvSpPr>
              <p:nvPr/>
            </p:nvSpPr>
            <p:spPr bwMode="auto">
              <a:xfrm>
                <a:off x="5995988" y="3954463"/>
                <a:ext cx="93663" cy="93663"/>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3" name="Freeform 17"/>
              <p:cNvSpPr>
                <a:spLocks/>
              </p:cNvSpPr>
              <p:nvPr/>
            </p:nvSpPr>
            <p:spPr bwMode="auto">
              <a:xfrm>
                <a:off x="5764213" y="2232026"/>
                <a:ext cx="1117600" cy="1630363"/>
              </a:xfrm>
              <a:custGeom>
                <a:avLst/>
                <a:gdLst>
                  <a:gd name="T0" fmla="*/ 697 w 1407"/>
                  <a:gd name="T1" fmla="*/ 0 h 2053"/>
                  <a:gd name="T2" fmla="*/ 713 w 1407"/>
                  <a:gd name="T3" fmla="*/ 0 h 2053"/>
                  <a:gd name="T4" fmla="*/ 728 w 1407"/>
                  <a:gd name="T5" fmla="*/ 5 h 2053"/>
                  <a:gd name="T6" fmla="*/ 742 w 1407"/>
                  <a:gd name="T7" fmla="*/ 14 h 2053"/>
                  <a:gd name="T8" fmla="*/ 746 w 1407"/>
                  <a:gd name="T9" fmla="*/ 19 h 2053"/>
                  <a:gd name="T10" fmla="*/ 751 w 1407"/>
                  <a:gd name="T11" fmla="*/ 23 h 2053"/>
                  <a:gd name="T12" fmla="*/ 1396 w 1407"/>
                  <a:gd name="T13" fmla="*/ 904 h 2053"/>
                  <a:gd name="T14" fmla="*/ 1404 w 1407"/>
                  <a:gd name="T15" fmla="*/ 917 h 2053"/>
                  <a:gd name="T16" fmla="*/ 1407 w 1407"/>
                  <a:gd name="T17" fmla="*/ 932 h 2053"/>
                  <a:gd name="T18" fmla="*/ 1407 w 1407"/>
                  <a:gd name="T19" fmla="*/ 947 h 2053"/>
                  <a:gd name="T20" fmla="*/ 1403 w 1407"/>
                  <a:gd name="T21" fmla="*/ 961 h 2053"/>
                  <a:gd name="T22" fmla="*/ 1395 w 1407"/>
                  <a:gd name="T23" fmla="*/ 974 h 2053"/>
                  <a:gd name="T24" fmla="*/ 1383 w 1407"/>
                  <a:gd name="T25" fmla="*/ 986 h 2053"/>
                  <a:gd name="T26" fmla="*/ 1367 w 1407"/>
                  <a:gd name="T27" fmla="*/ 994 h 2053"/>
                  <a:gd name="T28" fmla="*/ 1349 w 1407"/>
                  <a:gd name="T29" fmla="*/ 997 h 2053"/>
                  <a:gd name="T30" fmla="*/ 1114 w 1407"/>
                  <a:gd name="T31" fmla="*/ 997 h 2053"/>
                  <a:gd name="T32" fmla="*/ 1114 w 1407"/>
                  <a:gd name="T33" fmla="*/ 1408 h 2053"/>
                  <a:gd name="T34" fmla="*/ 997 w 1407"/>
                  <a:gd name="T35" fmla="*/ 1408 h 2053"/>
                  <a:gd name="T36" fmla="*/ 997 w 1407"/>
                  <a:gd name="T37" fmla="*/ 938 h 2053"/>
                  <a:gd name="T38" fmla="*/ 1000 w 1407"/>
                  <a:gd name="T39" fmla="*/ 920 h 2053"/>
                  <a:gd name="T40" fmla="*/ 1008 w 1407"/>
                  <a:gd name="T41" fmla="*/ 904 h 2053"/>
                  <a:gd name="T42" fmla="*/ 1021 w 1407"/>
                  <a:gd name="T43" fmla="*/ 891 h 2053"/>
                  <a:gd name="T44" fmla="*/ 1037 w 1407"/>
                  <a:gd name="T45" fmla="*/ 882 h 2053"/>
                  <a:gd name="T46" fmla="*/ 1055 w 1407"/>
                  <a:gd name="T47" fmla="*/ 880 h 2053"/>
                  <a:gd name="T48" fmla="*/ 1233 w 1407"/>
                  <a:gd name="T49" fmla="*/ 880 h 2053"/>
                  <a:gd name="T50" fmla="*/ 704 w 1407"/>
                  <a:gd name="T51" fmla="*/ 157 h 2053"/>
                  <a:gd name="T52" fmla="*/ 174 w 1407"/>
                  <a:gd name="T53" fmla="*/ 880 h 2053"/>
                  <a:gd name="T54" fmla="*/ 704 w 1407"/>
                  <a:gd name="T55" fmla="*/ 880 h 2053"/>
                  <a:gd name="T56" fmla="*/ 704 w 1407"/>
                  <a:gd name="T57" fmla="*/ 997 h 2053"/>
                  <a:gd name="T58" fmla="*/ 410 w 1407"/>
                  <a:gd name="T59" fmla="*/ 997 h 2053"/>
                  <a:gd name="T60" fmla="*/ 410 w 1407"/>
                  <a:gd name="T61" fmla="*/ 2053 h 2053"/>
                  <a:gd name="T62" fmla="*/ 293 w 1407"/>
                  <a:gd name="T63" fmla="*/ 2053 h 2053"/>
                  <a:gd name="T64" fmla="*/ 293 w 1407"/>
                  <a:gd name="T65" fmla="*/ 997 h 2053"/>
                  <a:gd name="T66" fmla="*/ 59 w 1407"/>
                  <a:gd name="T67" fmla="*/ 997 h 2053"/>
                  <a:gd name="T68" fmla="*/ 40 w 1407"/>
                  <a:gd name="T69" fmla="*/ 994 h 2053"/>
                  <a:gd name="T70" fmla="*/ 24 w 1407"/>
                  <a:gd name="T71" fmla="*/ 986 h 2053"/>
                  <a:gd name="T72" fmla="*/ 11 w 1407"/>
                  <a:gd name="T73" fmla="*/ 972 h 2053"/>
                  <a:gd name="T74" fmla="*/ 3 w 1407"/>
                  <a:gd name="T75" fmla="*/ 956 h 2053"/>
                  <a:gd name="T76" fmla="*/ 0 w 1407"/>
                  <a:gd name="T77" fmla="*/ 938 h 2053"/>
                  <a:gd name="T78" fmla="*/ 3 w 1407"/>
                  <a:gd name="T79" fmla="*/ 920 h 2053"/>
                  <a:gd name="T80" fmla="*/ 11 w 1407"/>
                  <a:gd name="T81" fmla="*/ 904 h 2053"/>
                  <a:gd name="T82" fmla="*/ 656 w 1407"/>
                  <a:gd name="T83" fmla="*/ 23 h 2053"/>
                  <a:gd name="T84" fmla="*/ 669 w 1407"/>
                  <a:gd name="T85" fmla="*/ 12 h 2053"/>
                  <a:gd name="T86" fmla="*/ 682 w 1407"/>
                  <a:gd name="T87" fmla="*/ 4 h 2053"/>
                  <a:gd name="T88" fmla="*/ 697 w 1407"/>
                  <a:gd name="T8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7" h="2053">
                    <a:moveTo>
                      <a:pt x="697" y="0"/>
                    </a:moveTo>
                    <a:lnTo>
                      <a:pt x="713" y="0"/>
                    </a:lnTo>
                    <a:lnTo>
                      <a:pt x="728" y="5"/>
                    </a:lnTo>
                    <a:lnTo>
                      <a:pt x="742" y="14"/>
                    </a:lnTo>
                    <a:lnTo>
                      <a:pt x="746" y="19"/>
                    </a:lnTo>
                    <a:lnTo>
                      <a:pt x="751" y="23"/>
                    </a:lnTo>
                    <a:lnTo>
                      <a:pt x="1396" y="904"/>
                    </a:lnTo>
                    <a:lnTo>
                      <a:pt x="1404" y="917"/>
                    </a:lnTo>
                    <a:lnTo>
                      <a:pt x="1407" y="932"/>
                    </a:lnTo>
                    <a:lnTo>
                      <a:pt x="1407" y="947"/>
                    </a:lnTo>
                    <a:lnTo>
                      <a:pt x="1403" y="961"/>
                    </a:lnTo>
                    <a:lnTo>
                      <a:pt x="1395" y="974"/>
                    </a:lnTo>
                    <a:lnTo>
                      <a:pt x="1383" y="986"/>
                    </a:lnTo>
                    <a:lnTo>
                      <a:pt x="1367" y="994"/>
                    </a:lnTo>
                    <a:lnTo>
                      <a:pt x="1349" y="997"/>
                    </a:lnTo>
                    <a:lnTo>
                      <a:pt x="1114" y="997"/>
                    </a:lnTo>
                    <a:lnTo>
                      <a:pt x="1114" y="1408"/>
                    </a:lnTo>
                    <a:lnTo>
                      <a:pt x="997" y="1408"/>
                    </a:lnTo>
                    <a:lnTo>
                      <a:pt x="997" y="938"/>
                    </a:lnTo>
                    <a:lnTo>
                      <a:pt x="1000" y="920"/>
                    </a:lnTo>
                    <a:lnTo>
                      <a:pt x="1008" y="904"/>
                    </a:lnTo>
                    <a:lnTo>
                      <a:pt x="1021" y="891"/>
                    </a:lnTo>
                    <a:lnTo>
                      <a:pt x="1037" y="882"/>
                    </a:lnTo>
                    <a:lnTo>
                      <a:pt x="1055" y="880"/>
                    </a:lnTo>
                    <a:lnTo>
                      <a:pt x="1233" y="880"/>
                    </a:lnTo>
                    <a:lnTo>
                      <a:pt x="704" y="157"/>
                    </a:lnTo>
                    <a:lnTo>
                      <a:pt x="174" y="880"/>
                    </a:lnTo>
                    <a:lnTo>
                      <a:pt x="704" y="880"/>
                    </a:lnTo>
                    <a:lnTo>
                      <a:pt x="704" y="997"/>
                    </a:lnTo>
                    <a:lnTo>
                      <a:pt x="410" y="997"/>
                    </a:lnTo>
                    <a:lnTo>
                      <a:pt x="410" y="2053"/>
                    </a:lnTo>
                    <a:lnTo>
                      <a:pt x="293" y="2053"/>
                    </a:lnTo>
                    <a:lnTo>
                      <a:pt x="293" y="997"/>
                    </a:lnTo>
                    <a:lnTo>
                      <a:pt x="59" y="997"/>
                    </a:lnTo>
                    <a:lnTo>
                      <a:pt x="40" y="994"/>
                    </a:lnTo>
                    <a:lnTo>
                      <a:pt x="24" y="986"/>
                    </a:lnTo>
                    <a:lnTo>
                      <a:pt x="11" y="972"/>
                    </a:lnTo>
                    <a:lnTo>
                      <a:pt x="3" y="956"/>
                    </a:lnTo>
                    <a:lnTo>
                      <a:pt x="0" y="938"/>
                    </a:lnTo>
                    <a:lnTo>
                      <a:pt x="3" y="920"/>
                    </a:lnTo>
                    <a:lnTo>
                      <a:pt x="11" y="904"/>
                    </a:lnTo>
                    <a:lnTo>
                      <a:pt x="656" y="23"/>
                    </a:lnTo>
                    <a:lnTo>
                      <a:pt x="669" y="12"/>
                    </a:lnTo>
                    <a:lnTo>
                      <a:pt x="682" y="4"/>
                    </a:lnTo>
                    <a:lnTo>
                      <a:pt x="69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4" name="Rectangle 18"/>
              <p:cNvSpPr>
                <a:spLocks noChangeArrowheads="1"/>
              </p:cNvSpPr>
              <p:nvPr/>
            </p:nvSpPr>
            <p:spPr bwMode="auto">
              <a:xfrm>
                <a:off x="6554788" y="3443288"/>
                <a:ext cx="93663" cy="92075"/>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grpSp>
          <p:nvGrpSpPr>
            <p:cNvPr id="85" name="Group 84"/>
            <p:cNvGrpSpPr/>
            <p:nvPr/>
          </p:nvGrpSpPr>
          <p:grpSpPr>
            <a:xfrm>
              <a:off x="7624763" y="1965326"/>
              <a:ext cx="1117600" cy="1816100"/>
              <a:chOff x="7624763" y="2232026"/>
              <a:chExt cx="1117600" cy="1816100"/>
            </a:xfrm>
            <a:grpFill/>
          </p:grpSpPr>
          <p:sp>
            <p:nvSpPr>
              <p:cNvPr id="86" name="Freeform 16"/>
              <p:cNvSpPr>
                <a:spLocks/>
              </p:cNvSpPr>
              <p:nvPr/>
            </p:nvSpPr>
            <p:spPr bwMode="auto">
              <a:xfrm>
                <a:off x="7624763" y="2232026"/>
                <a:ext cx="1117600" cy="1630363"/>
              </a:xfrm>
              <a:custGeom>
                <a:avLst/>
                <a:gdLst>
                  <a:gd name="T0" fmla="*/ 698 w 1407"/>
                  <a:gd name="T1" fmla="*/ 0 h 2053"/>
                  <a:gd name="T2" fmla="*/ 713 w 1407"/>
                  <a:gd name="T3" fmla="*/ 0 h 2053"/>
                  <a:gd name="T4" fmla="*/ 728 w 1407"/>
                  <a:gd name="T5" fmla="*/ 5 h 2053"/>
                  <a:gd name="T6" fmla="*/ 743 w 1407"/>
                  <a:gd name="T7" fmla="*/ 14 h 2053"/>
                  <a:gd name="T8" fmla="*/ 747 w 1407"/>
                  <a:gd name="T9" fmla="*/ 19 h 2053"/>
                  <a:gd name="T10" fmla="*/ 752 w 1407"/>
                  <a:gd name="T11" fmla="*/ 23 h 2053"/>
                  <a:gd name="T12" fmla="*/ 1397 w 1407"/>
                  <a:gd name="T13" fmla="*/ 904 h 2053"/>
                  <a:gd name="T14" fmla="*/ 1404 w 1407"/>
                  <a:gd name="T15" fmla="*/ 917 h 2053"/>
                  <a:gd name="T16" fmla="*/ 1407 w 1407"/>
                  <a:gd name="T17" fmla="*/ 932 h 2053"/>
                  <a:gd name="T18" fmla="*/ 1407 w 1407"/>
                  <a:gd name="T19" fmla="*/ 947 h 2053"/>
                  <a:gd name="T20" fmla="*/ 1402 w 1407"/>
                  <a:gd name="T21" fmla="*/ 961 h 2053"/>
                  <a:gd name="T22" fmla="*/ 1396 w 1407"/>
                  <a:gd name="T23" fmla="*/ 974 h 2053"/>
                  <a:gd name="T24" fmla="*/ 1384 w 1407"/>
                  <a:gd name="T25" fmla="*/ 986 h 2053"/>
                  <a:gd name="T26" fmla="*/ 1367 w 1407"/>
                  <a:gd name="T27" fmla="*/ 994 h 2053"/>
                  <a:gd name="T28" fmla="*/ 1349 w 1407"/>
                  <a:gd name="T29" fmla="*/ 997 h 2053"/>
                  <a:gd name="T30" fmla="*/ 1114 w 1407"/>
                  <a:gd name="T31" fmla="*/ 997 h 2053"/>
                  <a:gd name="T32" fmla="*/ 1114 w 1407"/>
                  <a:gd name="T33" fmla="*/ 2053 h 2053"/>
                  <a:gd name="T34" fmla="*/ 997 w 1407"/>
                  <a:gd name="T35" fmla="*/ 2053 h 2053"/>
                  <a:gd name="T36" fmla="*/ 997 w 1407"/>
                  <a:gd name="T37" fmla="*/ 997 h 2053"/>
                  <a:gd name="T38" fmla="*/ 704 w 1407"/>
                  <a:gd name="T39" fmla="*/ 997 h 2053"/>
                  <a:gd name="T40" fmla="*/ 704 w 1407"/>
                  <a:gd name="T41" fmla="*/ 880 h 2053"/>
                  <a:gd name="T42" fmla="*/ 1234 w 1407"/>
                  <a:gd name="T43" fmla="*/ 880 h 2053"/>
                  <a:gd name="T44" fmla="*/ 704 w 1407"/>
                  <a:gd name="T45" fmla="*/ 157 h 2053"/>
                  <a:gd name="T46" fmla="*/ 175 w 1407"/>
                  <a:gd name="T47" fmla="*/ 880 h 2053"/>
                  <a:gd name="T48" fmla="*/ 352 w 1407"/>
                  <a:gd name="T49" fmla="*/ 880 h 2053"/>
                  <a:gd name="T50" fmla="*/ 371 w 1407"/>
                  <a:gd name="T51" fmla="*/ 882 h 2053"/>
                  <a:gd name="T52" fmla="*/ 387 w 1407"/>
                  <a:gd name="T53" fmla="*/ 891 h 2053"/>
                  <a:gd name="T54" fmla="*/ 400 w 1407"/>
                  <a:gd name="T55" fmla="*/ 904 h 2053"/>
                  <a:gd name="T56" fmla="*/ 408 w 1407"/>
                  <a:gd name="T57" fmla="*/ 920 h 2053"/>
                  <a:gd name="T58" fmla="*/ 411 w 1407"/>
                  <a:gd name="T59" fmla="*/ 938 h 2053"/>
                  <a:gd name="T60" fmla="*/ 411 w 1407"/>
                  <a:gd name="T61" fmla="*/ 1408 h 2053"/>
                  <a:gd name="T62" fmla="*/ 294 w 1407"/>
                  <a:gd name="T63" fmla="*/ 1408 h 2053"/>
                  <a:gd name="T64" fmla="*/ 294 w 1407"/>
                  <a:gd name="T65" fmla="*/ 997 h 2053"/>
                  <a:gd name="T66" fmla="*/ 59 w 1407"/>
                  <a:gd name="T67" fmla="*/ 997 h 2053"/>
                  <a:gd name="T68" fmla="*/ 41 w 1407"/>
                  <a:gd name="T69" fmla="*/ 994 h 2053"/>
                  <a:gd name="T70" fmla="*/ 25 w 1407"/>
                  <a:gd name="T71" fmla="*/ 986 h 2053"/>
                  <a:gd name="T72" fmla="*/ 11 w 1407"/>
                  <a:gd name="T73" fmla="*/ 972 h 2053"/>
                  <a:gd name="T74" fmla="*/ 3 w 1407"/>
                  <a:gd name="T75" fmla="*/ 956 h 2053"/>
                  <a:gd name="T76" fmla="*/ 0 w 1407"/>
                  <a:gd name="T77" fmla="*/ 938 h 2053"/>
                  <a:gd name="T78" fmla="*/ 3 w 1407"/>
                  <a:gd name="T79" fmla="*/ 920 h 2053"/>
                  <a:gd name="T80" fmla="*/ 11 w 1407"/>
                  <a:gd name="T81" fmla="*/ 904 h 2053"/>
                  <a:gd name="T82" fmla="*/ 657 w 1407"/>
                  <a:gd name="T83" fmla="*/ 23 h 2053"/>
                  <a:gd name="T84" fmla="*/ 669 w 1407"/>
                  <a:gd name="T85" fmla="*/ 12 h 2053"/>
                  <a:gd name="T86" fmla="*/ 682 w 1407"/>
                  <a:gd name="T87" fmla="*/ 4 h 2053"/>
                  <a:gd name="T88" fmla="*/ 698 w 1407"/>
                  <a:gd name="T8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7" h="2053">
                    <a:moveTo>
                      <a:pt x="698" y="0"/>
                    </a:moveTo>
                    <a:lnTo>
                      <a:pt x="713" y="0"/>
                    </a:lnTo>
                    <a:lnTo>
                      <a:pt x="728" y="5"/>
                    </a:lnTo>
                    <a:lnTo>
                      <a:pt x="743" y="14"/>
                    </a:lnTo>
                    <a:lnTo>
                      <a:pt x="747" y="19"/>
                    </a:lnTo>
                    <a:lnTo>
                      <a:pt x="752" y="23"/>
                    </a:lnTo>
                    <a:lnTo>
                      <a:pt x="1397" y="904"/>
                    </a:lnTo>
                    <a:lnTo>
                      <a:pt x="1404" y="917"/>
                    </a:lnTo>
                    <a:lnTo>
                      <a:pt x="1407" y="932"/>
                    </a:lnTo>
                    <a:lnTo>
                      <a:pt x="1407" y="947"/>
                    </a:lnTo>
                    <a:lnTo>
                      <a:pt x="1402" y="961"/>
                    </a:lnTo>
                    <a:lnTo>
                      <a:pt x="1396" y="974"/>
                    </a:lnTo>
                    <a:lnTo>
                      <a:pt x="1384" y="986"/>
                    </a:lnTo>
                    <a:lnTo>
                      <a:pt x="1367" y="994"/>
                    </a:lnTo>
                    <a:lnTo>
                      <a:pt x="1349" y="997"/>
                    </a:lnTo>
                    <a:lnTo>
                      <a:pt x="1114" y="997"/>
                    </a:lnTo>
                    <a:lnTo>
                      <a:pt x="1114" y="2053"/>
                    </a:lnTo>
                    <a:lnTo>
                      <a:pt x="997" y="2053"/>
                    </a:lnTo>
                    <a:lnTo>
                      <a:pt x="997" y="997"/>
                    </a:lnTo>
                    <a:lnTo>
                      <a:pt x="704" y="997"/>
                    </a:lnTo>
                    <a:lnTo>
                      <a:pt x="704" y="880"/>
                    </a:lnTo>
                    <a:lnTo>
                      <a:pt x="1234" y="880"/>
                    </a:lnTo>
                    <a:lnTo>
                      <a:pt x="704" y="157"/>
                    </a:lnTo>
                    <a:lnTo>
                      <a:pt x="175" y="880"/>
                    </a:lnTo>
                    <a:lnTo>
                      <a:pt x="352" y="880"/>
                    </a:lnTo>
                    <a:lnTo>
                      <a:pt x="371" y="882"/>
                    </a:lnTo>
                    <a:lnTo>
                      <a:pt x="387" y="891"/>
                    </a:lnTo>
                    <a:lnTo>
                      <a:pt x="400" y="904"/>
                    </a:lnTo>
                    <a:lnTo>
                      <a:pt x="408" y="920"/>
                    </a:lnTo>
                    <a:lnTo>
                      <a:pt x="411" y="938"/>
                    </a:lnTo>
                    <a:lnTo>
                      <a:pt x="411" y="1408"/>
                    </a:lnTo>
                    <a:lnTo>
                      <a:pt x="294" y="1408"/>
                    </a:lnTo>
                    <a:lnTo>
                      <a:pt x="294" y="997"/>
                    </a:lnTo>
                    <a:lnTo>
                      <a:pt x="59" y="997"/>
                    </a:lnTo>
                    <a:lnTo>
                      <a:pt x="41" y="994"/>
                    </a:lnTo>
                    <a:lnTo>
                      <a:pt x="25" y="986"/>
                    </a:lnTo>
                    <a:lnTo>
                      <a:pt x="11" y="972"/>
                    </a:lnTo>
                    <a:lnTo>
                      <a:pt x="3" y="956"/>
                    </a:lnTo>
                    <a:lnTo>
                      <a:pt x="0" y="938"/>
                    </a:lnTo>
                    <a:lnTo>
                      <a:pt x="3" y="920"/>
                    </a:lnTo>
                    <a:lnTo>
                      <a:pt x="11" y="904"/>
                    </a:lnTo>
                    <a:lnTo>
                      <a:pt x="657" y="23"/>
                    </a:lnTo>
                    <a:lnTo>
                      <a:pt x="669" y="12"/>
                    </a:lnTo>
                    <a:lnTo>
                      <a:pt x="682" y="4"/>
                    </a:lnTo>
                    <a:lnTo>
                      <a:pt x="6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7" name="Rectangle 19"/>
              <p:cNvSpPr>
                <a:spLocks noChangeArrowheads="1"/>
              </p:cNvSpPr>
              <p:nvPr/>
            </p:nvSpPr>
            <p:spPr bwMode="auto">
              <a:xfrm>
                <a:off x="7858126" y="3443288"/>
                <a:ext cx="93663" cy="92075"/>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sp>
            <p:nvSpPr>
              <p:cNvPr id="88" name="Rectangle 20"/>
              <p:cNvSpPr>
                <a:spLocks noChangeArrowheads="1"/>
              </p:cNvSpPr>
              <p:nvPr/>
            </p:nvSpPr>
            <p:spPr bwMode="auto">
              <a:xfrm>
                <a:off x="8416926" y="3954463"/>
                <a:ext cx="93663" cy="93663"/>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de-DE" sz="2400"/>
              </a:p>
            </p:txBody>
          </p:sp>
        </p:grpSp>
      </p:grpSp>
      <p:sp>
        <p:nvSpPr>
          <p:cNvPr id="21" name="Footer Text">
            <a:extLst>
              <a:ext uri="{FF2B5EF4-FFF2-40B4-BE49-F238E27FC236}">
                <a16:creationId xmlns:a16="http://schemas.microsoft.com/office/drawing/2014/main" id="{9C05C67E-C33E-6E49-BD1D-072F4A0F3537}"/>
              </a:ext>
            </a:extLst>
          </p:cNvPr>
          <p:cNvSpPr txBox="1"/>
          <p:nvPr/>
        </p:nvSpPr>
        <p:spPr>
          <a:xfrm>
            <a:off x="508000" y="2370879"/>
            <a:ext cx="5099304" cy="2769989"/>
          </a:xfrm>
          <a:prstGeom prst="rect">
            <a:avLst/>
          </a:prstGeom>
          <a:noFill/>
        </p:spPr>
        <p:txBody>
          <a:bodyPr wrap="square" lIns="0" tIns="0" rIns="0" bIns="0" rtlCol="0">
            <a:spAutoFit/>
          </a:bodyPr>
          <a:lstStyle/>
          <a:p>
            <a:r>
              <a:rPr lang="de-DE" b="1" dirty="0">
                <a:solidFill>
                  <a:schemeClr val="tx1">
                    <a:lumMod val="75000"/>
                    <a:lumOff val="25000"/>
                  </a:schemeClr>
                </a:solidFill>
              </a:rPr>
              <a:t>Berichte/Report</a:t>
            </a:r>
          </a:p>
          <a:p>
            <a:pPr lvl="1"/>
            <a:r>
              <a:rPr lang="de-DE" dirty="0">
                <a:solidFill>
                  <a:schemeClr val="tx1">
                    <a:lumMod val="75000"/>
                    <a:lumOff val="25000"/>
                  </a:schemeClr>
                </a:solidFill>
              </a:rPr>
              <a:t>Report = Bericht</a:t>
            </a:r>
          </a:p>
          <a:p>
            <a:pPr lvl="1"/>
            <a:r>
              <a:rPr lang="de-DE" dirty="0">
                <a:solidFill>
                  <a:schemeClr val="tx1">
                    <a:lumMod val="75000"/>
                    <a:lumOff val="25000"/>
                  </a:schemeClr>
                </a:solidFill>
              </a:rPr>
              <a:t>Bericht kann aus mehreren Visuals bestehen</a:t>
            </a:r>
          </a:p>
          <a:p>
            <a:pPr lvl="1"/>
            <a:r>
              <a:rPr lang="de-DE" dirty="0">
                <a:solidFill>
                  <a:schemeClr val="tx1">
                    <a:lumMod val="75000"/>
                    <a:lumOff val="25000"/>
                  </a:schemeClr>
                </a:solidFill>
              </a:rPr>
              <a:t>auf einer oder mehreren Seiten präsentiert</a:t>
            </a:r>
          </a:p>
          <a:p>
            <a:pPr lvl="1"/>
            <a:r>
              <a:rPr lang="de-DE" dirty="0">
                <a:solidFill>
                  <a:schemeClr val="tx1">
                    <a:lumMod val="75000"/>
                    <a:lumOff val="25000"/>
                  </a:schemeClr>
                </a:solidFill>
              </a:rPr>
              <a:t>es wird auf </a:t>
            </a:r>
            <a:r>
              <a:rPr lang="de-DE" b="1" dirty="0">
                <a:solidFill>
                  <a:schemeClr val="tx1">
                    <a:lumMod val="75000"/>
                    <a:lumOff val="25000"/>
                  </a:schemeClr>
                </a:solidFill>
              </a:rPr>
              <a:t>ein</a:t>
            </a:r>
            <a:r>
              <a:rPr lang="de-DE" dirty="0">
                <a:solidFill>
                  <a:schemeClr val="tx1">
                    <a:lumMod val="75000"/>
                    <a:lumOff val="25000"/>
                  </a:schemeClr>
                </a:solidFill>
              </a:rPr>
              <a:t> Dataset zugegriffen</a:t>
            </a:r>
          </a:p>
          <a:p>
            <a:pPr lvl="1"/>
            <a:r>
              <a:rPr lang="de-DE" dirty="0">
                <a:solidFill>
                  <a:schemeClr val="tx1">
                    <a:lumMod val="75000"/>
                    <a:lumOff val="25000"/>
                  </a:schemeClr>
                </a:solidFill>
              </a:rPr>
              <a:t>Möglichkeit zu filtern, zu exportieren oder auf Felder dahinter zuzugreifen (</a:t>
            </a:r>
            <a:r>
              <a:rPr lang="de-DE" dirty="0" err="1">
                <a:solidFill>
                  <a:schemeClr val="tx1">
                    <a:lumMod val="75000"/>
                    <a:lumOff val="25000"/>
                  </a:schemeClr>
                </a:solidFill>
              </a:rPr>
              <a:t>drill</a:t>
            </a:r>
            <a:r>
              <a:rPr lang="de-DE" dirty="0">
                <a:solidFill>
                  <a:schemeClr val="tx1">
                    <a:lumMod val="75000"/>
                    <a:lumOff val="25000"/>
                  </a:schemeClr>
                </a:solidFill>
              </a:rPr>
              <a:t> down)</a:t>
            </a:r>
          </a:p>
          <a:p>
            <a:pPr lvl="1"/>
            <a:r>
              <a:rPr lang="de-DE" dirty="0">
                <a:solidFill>
                  <a:schemeClr val="tx1">
                    <a:lumMod val="75000"/>
                    <a:lumOff val="25000"/>
                  </a:schemeClr>
                </a:solidFill>
              </a:rPr>
              <a:t>Verwendung: Analysten und Entscheidungsträger, die Einfluss auf angezeigte Daten nehmen möchten </a:t>
            </a:r>
          </a:p>
        </p:txBody>
      </p:sp>
      <p:sp>
        <p:nvSpPr>
          <p:cNvPr id="23" name="Title 5">
            <a:extLst>
              <a:ext uri="{FF2B5EF4-FFF2-40B4-BE49-F238E27FC236}">
                <a16:creationId xmlns:a16="http://schemas.microsoft.com/office/drawing/2014/main" id="{946BC8BA-5764-92BC-C9F8-4A2A4EB82732}"/>
              </a:ext>
            </a:extLst>
          </p:cNvPr>
          <p:cNvSpPr txBox="1">
            <a:spLocks/>
          </p:cNvSpPr>
          <p:nvPr/>
        </p:nvSpPr>
        <p:spPr>
          <a:xfrm>
            <a:off x="517091" y="817680"/>
            <a:ext cx="11157817" cy="545945"/>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chemeClr val="bg1"/>
                </a:solidFill>
              </a:rPr>
              <a:t>Unterschiede</a:t>
            </a:r>
          </a:p>
        </p:txBody>
      </p:sp>
      <p:sp>
        <p:nvSpPr>
          <p:cNvPr id="3" name="Footer Text">
            <a:extLst>
              <a:ext uri="{FF2B5EF4-FFF2-40B4-BE49-F238E27FC236}">
                <a16:creationId xmlns:a16="http://schemas.microsoft.com/office/drawing/2014/main" id="{E37D6EA4-E18E-6086-33B7-42F603C67D8A}"/>
              </a:ext>
            </a:extLst>
          </p:cNvPr>
          <p:cNvSpPr txBox="1"/>
          <p:nvPr/>
        </p:nvSpPr>
        <p:spPr>
          <a:xfrm>
            <a:off x="6467388" y="2370879"/>
            <a:ext cx="5099304" cy="3323987"/>
          </a:xfrm>
          <a:prstGeom prst="rect">
            <a:avLst/>
          </a:prstGeom>
          <a:noFill/>
        </p:spPr>
        <p:txBody>
          <a:bodyPr wrap="square" lIns="0" tIns="0" rIns="0" bIns="0" rtlCol="0">
            <a:spAutoFit/>
          </a:bodyPr>
          <a:lstStyle/>
          <a:p>
            <a:r>
              <a:rPr lang="de-DE" b="1" dirty="0">
                <a:solidFill>
                  <a:schemeClr val="tx1">
                    <a:lumMod val="75000"/>
                    <a:lumOff val="25000"/>
                  </a:schemeClr>
                </a:solidFill>
              </a:rPr>
              <a:t>Dashboard</a:t>
            </a:r>
          </a:p>
          <a:p>
            <a:pPr lvl="1"/>
            <a:r>
              <a:rPr lang="de-DE" dirty="0">
                <a:solidFill>
                  <a:schemeClr val="tx1">
                    <a:lumMod val="75000"/>
                    <a:lumOff val="25000"/>
                  </a:schemeClr>
                </a:solidFill>
              </a:rPr>
              <a:t>optisch zunächst keine Unterscheidung (auch hier Visuals vorhanden)</a:t>
            </a:r>
          </a:p>
          <a:p>
            <a:pPr lvl="1"/>
            <a:r>
              <a:rPr lang="de-DE" dirty="0">
                <a:solidFill>
                  <a:schemeClr val="tx1">
                    <a:lumMod val="75000"/>
                    <a:lumOff val="25000"/>
                  </a:schemeClr>
                </a:solidFill>
              </a:rPr>
              <a:t>Seite aus Elementen von mehreren Berichten sowie Datasets</a:t>
            </a:r>
          </a:p>
          <a:p>
            <a:pPr lvl="1"/>
            <a:r>
              <a:rPr lang="de-DE" i="1" dirty="0">
                <a:solidFill>
                  <a:schemeClr val="tx1">
                    <a:lumMod val="75000"/>
                    <a:lumOff val="25000"/>
                  </a:schemeClr>
                </a:solidFill>
              </a:rPr>
              <a:t>kein filtern möglich</a:t>
            </a:r>
          </a:p>
          <a:p>
            <a:pPr lvl="1"/>
            <a:r>
              <a:rPr lang="de-DE" dirty="0">
                <a:solidFill>
                  <a:schemeClr val="tx1">
                    <a:lumMod val="75000"/>
                    <a:lumOff val="25000"/>
                  </a:schemeClr>
                </a:solidFill>
              </a:rPr>
              <a:t>E-Mail Benachrichtigung aktivierbar, für Informationen bei Erfüllung bestimmter Bedingungen</a:t>
            </a:r>
          </a:p>
          <a:p>
            <a:pPr lvl="2"/>
            <a:r>
              <a:rPr lang="de-DE" dirty="0">
                <a:solidFill>
                  <a:schemeClr val="tx1">
                    <a:lumMod val="75000"/>
                    <a:lumOff val="25000"/>
                  </a:schemeClr>
                </a:solidFill>
              </a:rPr>
              <a:t>bei Bericht nicht möglich </a:t>
            </a:r>
          </a:p>
          <a:p>
            <a:pPr lvl="1"/>
            <a:r>
              <a:rPr lang="de-DE" dirty="0">
                <a:solidFill>
                  <a:schemeClr val="tx1">
                    <a:lumMod val="75000"/>
                    <a:lumOff val="25000"/>
                  </a:schemeClr>
                </a:solidFill>
              </a:rPr>
              <a:t>Verwendung: Wichtigste Kennzahlen (KPIs) auf einem Blick</a:t>
            </a:r>
          </a:p>
        </p:txBody>
      </p:sp>
    </p:spTree>
    <p:extLst>
      <p:ext uri="{BB962C8B-B14F-4D97-AF65-F5344CB8AC3E}">
        <p14:creationId xmlns:p14="http://schemas.microsoft.com/office/powerpoint/2010/main" val="27127226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 r="44"/>
          <a:stretch>
            <a:fillRect/>
          </a:stretch>
        </p:blipFill>
        <p:spPr/>
      </p:pic>
      <p:sp>
        <p:nvSpPr>
          <p:cNvPr id="64" name="Rectangle 63"/>
          <p:cNvSpPr/>
          <p:nvPr/>
        </p:nvSpPr>
        <p:spPr bwMode="auto">
          <a:xfrm>
            <a:off x="0" y="2"/>
            <a:ext cx="12192000" cy="6857999"/>
          </a:xfrm>
          <a:prstGeom prst="rect">
            <a:avLst/>
          </a:prstGeom>
          <a:solidFill>
            <a:schemeClr val="accent3">
              <a:alpha val="8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2" name="Rectangle 31"/>
          <p:cNvSpPr/>
          <p:nvPr/>
        </p:nvSpPr>
        <p:spPr bwMode="auto">
          <a:xfrm>
            <a:off x="0" y="5092429"/>
            <a:ext cx="12192000" cy="1177048"/>
          </a:xfrm>
          <a:prstGeom prst="rect">
            <a:avLst/>
          </a:prstGeom>
          <a:solidFill>
            <a:schemeClr val="bg1"/>
          </a:solidFill>
          <a:ln w="28575">
            <a:noFill/>
            <a:round/>
            <a:headEnd/>
            <a:tailEnd/>
          </a:ln>
        </p:spPr>
        <p:txBody>
          <a:bodyPr vert="horz" wrap="square" lIns="121920" tIns="60960" rIns="121920" bIns="60960" numCol="1" rtlCol="0" anchor="ctr" anchorCtr="0" compatLnSpc="1">
            <a:prstTxWarp prst="textNoShape">
              <a:avLst/>
            </a:prstTxWarp>
          </a:bodyPr>
          <a:lstStyle/>
          <a:p>
            <a:pPr algn="ctr"/>
            <a:r>
              <a:rPr lang="en-US" sz="4267" dirty="0" err="1">
                <a:solidFill>
                  <a:schemeClr val="accent3"/>
                </a:solidFill>
              </a:rPr>
              <a:t>PowerBI</a:t>
            </a:r>
            <a:r>
              <a:rPr lang="en-US" sz="4267" dirty="0">
                <a:solidFill>
                  <a:schemeClr val="accent3"/>
                </a:solidFill>
              </a:rPr>
              <a:t> BEISPIELE</a:t>
            </a:r>
          </a:p>
        </p:txBody>
      </p:sp>
    </p:spTree>
    <p:extLst>
      <p:ext uri="{BB962C8B-B14F-4D97-AF65-F5344CB8AC3E}">
        <p14:creationId xmlns:p14="http://schemas.microsoft.com/office/powerpoint/2010/main" val="3654404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a:themeElements>
    <a:clrScheme name="SlideSalad Theme 23">
      <a:dk1>
        <a:srgbClr val="262626"/>
      </a:dk1>
      <a:lt1>
        <a:srgbClr val="FFFFFF"/>
      </a:lt1>
      <a:dk2>
        <a:srgbClr val="262626"/>
      </a:dk2>
      <a:lt2>
        <a:srgbClr val="FFFFFF"/>
      </a:lt2>
      <a:accent1>
        <a:srgbClr val="931638"/>
      </a:accent1>
      <a:accent2>
        <a:srgbClr val="A80C35"/>
      </a:accent2>
      <a:accent3>
        <a:srgbClr val="C10538"/>
      </a:accent3>
      <a:accent4>
        <a:srgbClr val="E00747"/>
      </a:accent4>
      <a:accent5>
        <a:srgbClr val="F4547C"/>
      </a:accent5>
      <a:accent6>
        <a:srgbClr val="FC989E"/>
      </a:accent6>
      <a:hlink>
        <a:srgbClr val="FFFFFF"/>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Breitbild</PresentationFormat>
  <Paragraphs>83</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Segoe UI Light</vt:lpstr>
      <vt:lpstr>Office</vt:lpstr>
      <vt:lpstr>PowerPoint-Präsentation</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Merz</dc:creator>
  <cp:lastModifiedBy>Marcel Nösel</cp:lastModifiedBy>
  <cp:revision>38</cp:revision>
  <dcterms:created xsi:type="dcterms:W3CDTF">2021-10-06T10:25:04Z</dcterms:created>
  <dcterms:modified xsi:type="dcterms:W3CDTF">2024-08-28T06:41:12Z</dcterms:modified>
</cp:coreProperties>
</file>